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2"/>
  </p:sldMasterIdLst>
  <p:notesMasterIdLst>
    <p:notesMasterId r:id="rId25"/>
  </p:notesMasterIdLst>
  <p:sldIdLst>
    <p:sldId id="256" r:id="rId3"/>
    <p:sldId id="257" r:id="rId4"/>
    <p:sldId id="268" r:id="rId5"/>
    <p:sldId id="259" r:id="rId6"/>
    <p:sldId id="1258" r:id="rId7"/>
    <p:sldId id="260" r:id="rId8"/>
    <p:sldId id="1261" r:id="rId9"/>
    <p:sldId id="261" r:id="rId10"/>
    <p:sldId id="262" r:id="rId11"/>
    <p:sldId id="263" r:id="rId12"/>
    <p:sldId id="264" r:id="rId13"/>
    <p:sldId id="266" r:id="rId14"/>
    <p:sldId id="306" r:id="rId15"/>
    <p:sldId id="308" r:id="rId16"/>
    <p:sldId id="309" r:id="rId17"/>
    <p:sldId id="311" r:id="rId18"/>
    <p:sldId id="1255" r:id="rId19"/>
    <p:sldId id="1256" r:id="rId20"/>
    <p:sldId id="310" r:id="rId21"/>
    <p:sldId id="1257" r:id="rId22"/>
    <p:sldId id="1259" r:id="rId23"/>
    <p:sldId id="1260" r:id="rId24"/>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p:cViewPr varScale="1">
        <p:scale>
          <a:sx n="54" d="100"/>
          <a:sy n="54" d="100"/>
        </p:scale>
        <p:origin x="782"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24456A-6A99-4A14-90FE-FF21F1C128E5}"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n-IN"/>
        </a:p>
      </dgm:t>
    </dgm:pt>
    <dgm:pt modelId="{3F23A99F-7092-4BAD-9F98-F5294B4A5F5D}">
      <dgm:prSet phldrT="[Text]" phldr="0"/>
      <dgm:spPr/>
      <dgm:t>
        <a:bodyPr/>
        <a:lstStyle/>
        <a:p>
          <a:r>
            <a:rPr lang="en-IN" dirty="0"/>
            <a:t>Intake</a:t>
          </a:r>
        </a:p>
      </dgm:t>
    </dgm:pt>
    <dgm:pt modelId="{242E4675-EDAD-45ED-BF1A-0D50B453133E}" type="parTrans" cxnId="{06D2A8E7-A852-4500-A2BE-C5559CD42094}">
      <dgm:prSet/>
      <dgm:spPr/>
      <dgm:t>
        <a:bodyPr/>
        <a:lstStyle/>
        <a:p>
          <a:endParaRPr lang="en-IN"/>
        </a:p>
      </dgm:t>
    </dgm:pt>
    <dgm:pt modelId="{55452538-B767-46BD-8C39-2B7C69C11D81}" type="sibTrans" cxnId="{06D2A8E7-A852-4500-A2BE-C5559CD42094}">
      <dgm:prSet/>
      <dgm:spPr/>
      <dgm:t>
        <a:bodyPr/>
        <a:lstStyle/>
        <a:p>
          <a:endParaRPr lang="en-IN"/>
        </a:p>
      </dgm:t>
    </dgm:pt>
    <dgm:pt modelId="{E3600B42-6C95-4AB5-9C82-37B47999896B}">
      <dgm:prSet phldrT="[Text]" custT="1"/>
      <dgm:spPr/>
      <dgm:t>
        <a:bodyPr/>
        <a:lstStyle/>
        <a:p>
          <a:pPr>
            <a:buFont typeface="Arial" panose="020B0604020202020204" pitchFamily="34" charset="0"/>
            <a:buChar char="•"/>
          </a:pPr>
          <a:r>
            <a:rPr lang="en-IN" sz="1400" b="0" i="0" dirty="0">
              <a:solidFill>
                <a:srgbClr val="000000"/>
              </a:solidFill>
              <a:effectLst/>
              <a:latin typeface="Inter"/>
            </a:rPr>
            <a:t>LOS / Lender Orders</a:t>
          </a:r>
          <a:endParaRPr lang="en-IN" sz="1400" dirty="0"/>
        </a:p>
      </dgm:t>
    </dgm:pt>
    <dgm:pt modelId="{A7A07207-F20F-4E71-9A68-321331956E29}" type="parTrans" cxnId="{9664F450-6A2F-4C20-A249-C7832CDC1B3E}">
      <dgm:prSet/>
      <dgm:spPr/>
      <dgm:t>
        <a:bodyPr/>
        <a:lstStyle/>
        <a:p>
          <a:endParaRPr lang="en-IN"/>
        </a:p>
      </dgm:t>
    </dgm:pt>
    <dgm:pt modelId="{292F8011-21AF-4DC2-BB51-4FBE17561241}" type="sibTrans" cxnId="{9664F450-6A2F-4C20-A249-C7832CDC1B3E}">
      <dgm:prSet/>
      <dgm:spPr/>
      <dgm:t>
        <a:bodyPr/>
        <a:lstStyle/>
        <a:p>
          <a:endParaRPr lang="en-IN"/>
        </a:p>
      </dgm:t>
    </dgm:pt>
    <dgm:pt modelId="{516CBBD1-7304-411F-B263-37CA00BC02FC}">
      <dgm:prSet phldrT="[Text]" phldr="0"/>
      <dgm:spPr/>
      <dgm:t>
        <a:bodyPr/>
        <a:lstStyle/>
        <a:p>
          <a:r>
            <a:rPr lang="en-IN" dirty="0"/>
            <a:t>Title Search</a:t>
          </a:r>
        </a:p>
      </dgm:t>
    </dgm:pt>
    <dgm:pt modelId="{B5F57556-F5F4-43A3-A431-3D38F2A6CBFE}" type="parTrans" cxnId="{C7455B89-2A2A-49F2-A876-49FB87C95FC8}">
      <dgm:prSet/>
      <dgm:spPr/>
      <dgm:t>
        <a:bodyPr/>
        <a:lstStyle/>
        <a:p>
          <a:endParaRPr lang="en-IN"/>
        </a:p>
      </dgm:t>
    </dgm:pt>
    <dgm:pt modelId="{4EEF86F0-A6BF-49F8-8E6D-646A44C87E1F}" type="sibTrans" cxnId="{C7455B89-2A2A-49F2-A876-49FB87C95FC8}">
      <dgm:prSet/>
      <dgm:spPr/>
      <dgm:t>
        <a:bodyPr/>
        <a:lstStyle/>
        <a:p>
          <a:endParaRPr lang="en-IN"/>
        </a:p>
      </dgm:t>
    </dgm:pt>
    <dgm:pt modelId="{341D88CC-9C77-4BB1-B63E-C7CE99E9667A}">
      <dgm:prSet phldrT="[Text]" custT="1"/>
      <dgm:spPr/>
      <dgm:t>
        <a:bodyPr/>
        <a:lstStyle/>
        <a:p>
          <a:pPr>
            <a:buFont typeface="Arial" panose="020B0604020202020204" pitchFamily="34" charset="0"/>
            <a:buChar char="•"/>
          </a:pPr>
          <a:r>
            <a:rPr lang="en-IN" sz="1400" b="0" i="0" dirty="0">
              <a:solidFill>
                <a:srgbClr val="000000"/>
              </a:solidFill>
              <a:effectLst/>
              <a:latin typeface="Inter"/>
            </a:rPr>
            <a:t>Public Records</a:t>
          </a:r>
          <a:endParaRPr lang="en-IN" sz="1400" dirty="0"/>
        </a:p>
      </dgm:t>
    </dgm:pt>
    <dgm:pt modelId="{9D2CAB25-BA33-45D2-A384-3B67C89F9BD8}" type="parTrans" cxnId="{FB82CEE2-0C03-480D-91F9-D683C1FC3023}">
      <dgm:prSet/>
      <dgm:spPr/>
      <dgm:t>
        <a:bodyPr/>
        <a:lstStyle/>
        <a:p>
          <a:endParaRPr lang="en-IN"/>
        </a:p>
      </dgm:t>
    </dgm:pt>
    <dgm:pt modelId="{ED63FA1A-DE95-4378-94CE-2B16384D3FFB}" type="sibTrans" cxnId="{FB82CEE2-0C03-480D-91F9-D683C1FC3023}">
      <dgm:prSet/>
      <dgm:spPr/>
      <dgm:t>
        <a:bodyPr/>
        <a:lstStyle/>
        <a:p>
          <a:endParaRPr lang="en-IN"/>
        </a:p>
      </dgm:t>
    </dgm:pt>
    <dgm:pt modelId="{29B63431-28FE-48DB-9410-C89A09D53121}">
      <dgm:prSet phldrT="[Text]" phldr="0"/>
      <dgm:spPr/>
      <dgm:t>
        <a:bodyPr/>
        <a:lstStyle/>
        <a:p>
          <a:r>
            <a:rPr lang="en-IN" dirty="0"/>
            <a:t>Curative</a:t>
          </a:r>
        </a:p>
      </dgm:t>
    </dgm:pt>
    <dgm:pt modelId="{7F8BE7CE-6B2C-483F-B31E-29C051C0D236}" type="parTrans" cxnId="{8490FDBA-4FE1-4216-9412-CB0658670BDC}">
      <dgm:prSet/>
      <dgm:spPr/>
      <dgm:t>
        <a:bodyPr/>
        <a:lstStyle/>
        <a:p>
          <a:endParaRPr lang="en-IN"/>
        </a:p>
      </dgm:t>
    </dgm:pt>
    <dgm:pt modelId="{E9859DAB-FA4B-4B10-9D62-41D6D89ECD77}" type="sibTrans" cxnId="{8490FDBA-4FE1-4216-9412-CB0658670BDC}">
      <dgm:prSet/>
      <dgm:spPr/>
      <dgm:t>
        <a:bodyPr/>
        <a:lstStyle/>
        <a:p>
          <a:endParaRPr lang="en-IN"/>
        </a:p>
      </dgm:t>
    </dgm:pt>
    <dgm:pt modelId="{FDDB98BB-4E10-4C27-9021-9498D0CACBC7}">
      <dgm:prSet phldrT="[Text]" phldr="0" custT="1"/>
      <dgm:spPr/>
      <dgm:t>
        <a:bodyPr/>
        <a:lstStyle/>
        <a:p>
          <a:r>
            <a:rPr lang="en-IN" sz="1400" b="0" i="0" dirty="0">
              <a:solidFill>
                <a:srgbClr val="000000"/>
              </a:solidFill>
              <a:effectLst/>
              <a:latin typeface="Inter"/>
            </a:rPr>
            <a:t>Issue Identification</a:t>
          </a:r>
          <a:endParaRPr lang="en-IN" sz="1400" dirty="0"/>
        </a:p>
      </dgm:t>
    </dgm:pt>
    <dgm:pt modelId="{9D4C6DBD-4FE5-470C-B69D-169AD4354D25}" type="parTrans" cxnId="{575F3FEC-CC30-4386-A70C-D51783E97075}">
      <dgm:prSet/>
      <dgm:spPr/>
      <dgm:t>
        <a:bodyPr/>
        <a:lstStyle/>
        <a:p>
          <a:endParaRPr lang="en-IN"/>
        </a:p>
      </dgm:t>
    </dgm:pt>
    <dgm:pt modelId="{3349F44E-B6B1-4BB6-90B0-B71B9DCE8272}" type="sibTrans" cxnId="{575F3FEC-CC30-4386-A70C-D51783E97075}">
      <dgm:prSet/>
      <dgm:spPr/>
      <dgm:t>
        <a:bodyPr/>
        <a:lstStyle/>
        <a:p>
          <a:endParaRPr lang="en-IN"/>
        </a:p>
      </dgm:t>
    </dgm:pt>
    <dgm:pt modelId="{00FC429B-94F7-4726-821C-AE8C64AC2CF2}">
      <dgm:prSet phldrT="[Text]" phldr="0"/>
      <dgm:spPr/>
      <dgm:t>
        <a:bodyPr/>
        <a:lstStyle/>
        <a:p>
          <a:r>
            <a:rPr lang="en-IN" dirty="0"/>
            <a:t>Settlement</a:t>
          </a:r>
        </a:p>
      </dgm:t>
    </dgm:pt>
    <dgm:pt modelId="{9A2DC8E4-5A11-4E19-BB51-DB3C154AA33B}" type="parTrans" cxnId="{C8510060-6CE5-4C8B-9F6E-9F85048EBCA4}">
      <dgm:prSet/>
      <dgm:spPr/>
      <dgm:t>
        <a:bodyPr/>
        <a:lstStyle/>
        <a:p>
          <a:endParaRPr lang="en-IN"/>
        </a:p>
      </dgm:t>
    </dgm:pt>
    <dgm:pt modelId="{DE1D0B87-00AF-40F1-A378-B8084A6CE392}" type="sibTrans" cxnId="{C8510060-6CE5-4C8B-9F6E-9F85048EBCA4}">
      <dgm:prSet/>
      <dgm:spPr/>
      <dgm:t>
        <a:bodyPr/>
        <a:lstStyle/>
        <a:p>
          <a:endParaRPr lang="en-IN"/>
        </a:p>
      </dgm:t>
    </dgm:pt>
    <dgm:pt modelId="{E735DB0E-95B7-4E21-A17E-1CC66650B5B4}">
      <dgm:prSet phldrT="[Text]" phldr="0" custT="1"/>
      <dgm:spPr/>
      <dgm:t>
        <a:bodyPr/>
        <a:lstStyle/>
        <a:p>
          <a:pPr>
            <a:buNone/>
          </a:pPr>
          <a:r>
            <a:rPr lang="en-IN" sz="1400" b="0" i="0" dirty="0">
              <a:solidFill>
                <a:srgbClr val="000000"/>
              </a:solidFill>
              <a:effectLst/>
              <a:latin typeface="Inter"/>
            </a:rPr>
            <a:t>Compliance Checks</a:t>
          </a:r>
          <a:endParaRPr lang="en-IN" sz="1400" dirty="0"/>
        </a:p>
      </dgm:t>
    </dgm:pt>
    <dgm:pt modelId="{B566271F-AF90-46D5-9366-09794EB46AD8}" type="parTrans" cxnId="{8B9936E9-91D1-457E-BB86-C25A3DC59A00}">
      <dgm:prSet/>
      <dgm:spPr/>
      <dgm:t>
        <a:bodyPr/>
        <a:lstStyle/>
        <a:p>
          <a:endParaRPr lang="en-IN"/>
        </a:p>
      </dgm:t>
    </dgm:pt>
    <dgm:pt modelId="{27CF5EF6-C4B1-41BE-8DAF-0533659DAD85}" type="sibTrans" cxnId="{8B9936E9-91D1-457E-BB86-C25A3DC59A00}">
      <dgm:prSet/>
      <dgm:spPr/>
      <dgm:t>
        <a:bodyPr/>
        <a:lstStyle/>
        <a:p>
          <a:endParaRPr lang="en-IN"/>
        </a:p>
      </dgm:t>
    </dgm:pt>
    <dgm:pt modelId="{A767C1EC-FA51-46EE-87C2-A619684DDDC9}">
      <dgm:prSet custT="1"/>
      <dgm:spPr/>
      <dgm:t>
        <a:bodyPr/>
        <a:lstStyle/>
        <a:p>
          <a:r>
            <a:rPr lang="en-IN" sz="1400" b="0" i="0" dirty="0">
              <a:solidFill>
                <a:srgbClr val="000000"/>
              </a:solidFill>
              <a:effectLst/>
              <a:latin typeface="Inter"/>
            </a:rPr>
            <a:t>Documents &amp; Data</a:t>
          </a:r>
        </a:p>
      </dgm:t>
    </dgm:pt>
    <dgm:pt modelId="{BDF38C76-1CFE-4150-995B-4D3F8D64F6DA}" type="parTrans" cxnId="{85FC8E54-777E-45DA-A900-31DF0447063F}">
      <dgm:prSet/>
      <dgm:spPr/>
      <dgm:t>
        <a:bodyPr/>
        <a:lstStyle/>
        <a:p>
          <a:endParaRPr lang="en-IN"/>
        </a:p>
      </dgm:t>
    </dgm:pt>
    <dgm:pt modelId="{A1F4C328-9DBB-4728-A474-8017510DB6B9}" type="sibTrans" cxnId="{85FC8E54-777E-45DA-A900-31DF0447063F}">
      <dgm:prSet/>
      <dgm:spPr/>
      <dgm:t>
        <a:bodyPr/>
        <a:lstStyle/>
        <a:p>
          <a:endParaRPr lang="en-IN"/>
        </a:p>
      </dgm:t>
    </dgm:pt>
    <dgm:pt modelId="{CC912931-E409-4202-8954-39A8E03B17CA}">
      <dgm:prSet custT="1"/>
      <dgm:spPr/>
      <dgm:t>
        <a:bodyPr/>
        <a:lstStyle/>
        <a:p>
          <a:r>
            <a:rPr lang="en-IN" sz="1400" b="0" i="0" dirty="0">
              <a:solidFill>
                <a:srgbClr val="000000"/>
              </a:solidFill>
              <a:effectLst/>
              <a:latin typeface="Inter"/>
            </a:rPr>
            <a:t>Data Extraction</a:t>
          </a:r>
        </a:p>
      </dgm:t>
    </dgm:pt>
    <dgm:pt modelId="{0C7AE959-5FBE-4411-B046-6A45E96C7D12}" type="parTrans" cxnId="{474BE8A7-E340-4B30-8AB2-462D6C34860C}">
      <dgm:prSet/>
      <dgm:spPr/>
      <dgm:t>
        <a:bodyPr/>
        <a:lstStyle/>
        <a:p>
          <a:endParaRPr lang="en-IN"/>
        </a:p>
      </dgm:t>
    </dgm:pt>
    <dgm:pt modelId="{1CDA78C2-7BAB-4FFF-B935-247A5EA5B147}" type="sibTrans" cxnId="{474BE8A7-E340-4B30-8AB2-462D6C34860C}">
      <dgm:prSet/>
      <dgm:spPr/>
      <dgm:t>
        <a:bodyPr/>
        <a:lstStyle/>
        <a:p>
          <a:endParaRPr lang="en-IN"/>
        </a:p>
      </dgm:t>
    </dgm:pt>
    <dgm:pt modelId="{B9AEB4D8-2F3F-46E7-AA7B-55081EE9807E}">
      <dgm:prSet phldrT="[Text]" phldr="0" custT="1"/>
      <dgm:spPr/>
      <dgm:t>
        <a:bodyPr/>
        <a:lstStyle/>
        <a:p>
          <a:r>
            <a:rPr lang="en-IN" sz="1400" b="0" i="0" dirty="0">
              <a:solidFill>
                <a:srgbClr val="000000"/>
              </a:solidFill>
              <a:effectLst/>
              <a:latin typeface="Inter"/>
            </a:rPr>
            <a:t>Resolution Tracking</a:t>
          </a:r>
        </a:p>
      </dgm:t>
    </dgm:pt>
    <dgm:pt modelId="{98DE90CC-C514-4186-8EC1-12F2D43FD05F}" type="parTrans" cxnId="{A74DC1DB-621D-4463-A4C4-42DEFD6602E5}">
      <dgm:prSet/>
      <dgm:spPr/>
      <dgm:t>
        <a:bodyPr/>
        <a:lstStyle/>
        <a:p>
          <a:endParaRPr lang="en-IN"/>
        </a:p>
      </dgm:t>
    </dgm:pt>
    <dgm:pt modelId="{CFE7A4B4-A37F-45CB-AA08-6463CA309511}" type="sibTrans" cxnId="{A74DC1DB-621D-4463-A4C4-42DEFD6602E5}">
      <dgm:prSet/>
      <dgm:spPr/>
      <dgm:t>
        <a:bodyPr/>
        <a:lstStyle/>
        <a:p>
          <a:endParaRPr lang="en-IN"/>
        </a:p>
      </dgm:t>
    </dgm:pt>
    <dgm:pt modelId="{68366851-3F84-4A73-8155-087849CD69B7}">
      <dgm:prSet custT="1"/>
      <dgm:spPr/>
      <dgm:t>
        <a:bodyPr/>
        <a:lstStyle/>
        <a:p>
          <a:r>
            <a:rPr lang="en-IN" sz="1400" b="0" i="0" dirty="0">
              <a:solidFill>
                <a:srgbClr val="000000"/>
              </a:solidFill>
              <a:effectLst/>
              <a:latin typeface="Inter"/>
            </a:rPr>
            <a:t>Package Assembly</a:t>
          </a:r>
        </a:p>
      </dgm:t>
    </dgm:pt>
    <dgm:pt modelId="{48B6A9F4-4CA3-46F2-83BF-FFA38BCFE529}" type="parTrans" cxnId="{D6CFCE24-1259-480B-A491-8A2D0E8404B2}">
      <dgm:prSet/>
      <dgm:spPr/>
      <dgm:t>
        <a:bodyPr/>
        <a:lstStyle/>
        <a:p>
          <a:endParaRPr lang="en-IN"/>
        </a:p>
      </dgm:t>
    </dgm:pt>
    <dgm:pt modelId="{C75E3DF7-3AFD-4825-A271-376FD8711E95}" type="sibTrans" cxnId="{D6CFCE24-1259-480B-A491-8A2D0E8404B2}">
      <dgm:prSet/>
      <dgm:spPr/>
      <dgm:t>
        <a:bodyPr/>
        <a:lstStyle/>
        <a:p>
          <a:endParaRPr lang="en-IN"/>
        </a:p>
      </dgm:t>
    </dgm:pt>
    <dgm:pt modelId="{43AFAE32-BFF6-49D9-B12B-36B4C122D438}">
      <dgm:prSet/>
      <dgm:spPr/>
      <dgm:t>
        <a:bodyPr/>
        <a:lstStyle/>
        <a:p>
          <a:r>
            <a:rPr lang="en-IN" b="0" i="0" dirty="0">
              <a:solidFill>
                <a:schemeClr val="bg1"/>
              </a:solidFill>
              <a:effectLst/>
              <a:latin typeface="Inter"/>
            </a:rPr>
            <a:t>Delivery</a:t>
          </a:r>
        </a:p>
      </dgm:t>
    </dgm:pt>
    <dgm:pt modelId="{BB724189-CFE9-43F5-BB17-A6F530F18899}" type="parTrans" cxnId="{A658DB6D-BCF8-4B8E-84D6-963B37D2E197}">
      <dgm:prSet/>
      <dgm:spPr/>
      <dgm:t>
        <a:bodyPr/>
        <a:lstStyle/>
        <a:p>
          <a:endParaRPr lang="en-IN"/>
        </a:p>
      </dgm:t>
    </dgm:pt>
    <dgm:pt modelId="{DA83E834-F264-4F6B-840A-B15AE2C909E0}" type="sibTrans" cxnId="{A658DB6D-BCF8-4B8E-84D6-963B37D2E197}">
      <dgm:prSet/>
      <dgm:spPr/>
      <dgm:t>
        <a:bodyPr/>
        <a:lstStyle/>
        <a:p>
          <a:endParaRPr lang="en-IN"/>
        </a:p>
      </dgm:t>
    </dgm:pt>
    <dgm:pt modelId="{9554E414-31AC-420D-8BEC-7EFE88D8ED77}">
      <dgm:prSet custT="1"/>
      <dgm:spPr/>
      <dgm:t>
        <a:bodyPr/>
        <a:lstStyle/>
        <a:p>
          <a:r>
            <a:rPr lang="en-IN" sz="1400" b="0" i="0" kern="1200" dirty="0">
              <a:solidFill>
                <a:srgbClr val="000000"/>
              </a:solidFill>
              <a:effectLst/>
              <a:latin typeface="Inter"/>
              <a:ea typeface="+mn-ea"/>
              <a:cs typeface="+mn-cs"/>
            </a:rPr>
            <a:t>Lender/Client</a:t>
          </a:r>
        </a:p>
      </dgm:t>
    </dgm:pt>
    <dgm:pt modelId="{3112DB19-01D0-4B15-BE60-0A3F5B3F4634}" type="parTrans" cxnId="{56CCEBC1-59ED-4A72-9BB7-20DB4D5DE770}">
      <dgm:prSet/>
      <dgm:spPr/>
      <dgm:t>
        <a:bodyPr/>
        <a:lstStyle/>
        <a:p>
          <a:endParaRPr lang="en-IN"/>
        </a:p>
      </dgm:t>
    </dgm:pt>
    <dgm:pt modelId="{BE2B3370-D5A1-417D-A545-BBE8B0A1ED2A}" type="sibTrans" cxnId="{56CCEBC1-59ED-4A72-9BB7-20DB4D5DE770}">
      <dgm:prSet/>
      <dgm:spPr/>
      <dgm:t>
        <a:bodyPr/>
        <a:lstStyle/>
        <a:p>
          <a:endParaRPr lang="en-IN"/>
        </a:p>
      </dgm:t>
    </dgm:pt>
    <dgm:pt modelId="{2BBA13AE-2747-4626-A440-582638BB1C7E}">
      <dgm:prSet custT="1"/>
      <dgm:spPr/>
      <dgm:t>
        <a:bodyPr/>
        <a:lstStyle/>
        <a:p>
          <a:r>
            <a:rPr lang="en-IN" sz="1400" b="0" i="0" kern="1200" dirty="0">
              <a:solidFill>
                <a:srgbClr val="000000"/>
              </a:solidFill>
              <a:effectLst/>
              <a:latin typeface="Inter"/>
              <a:ea typeface="+mn-ea"/>
              <a:cs typeface="+mn-cs"/>
            </a:rPr>
            <a:t>Audit-Ready Output</a:t>
          </a:r>
        </a:p>
      </dgm:t>
    </dgm:pt>
    <dgm:pt modelId="{56B1B87F-F88D-4E1B-B914-78575B47D33D}" type="parTrans" cxnId="{99717047-6437-4A5D-8D0E-BD55DBAF33AD}">
      <dgm:prSet/>
      <dgm:spPr/>
      <dgm:t>
        <a:bodyPr/>
        <a:lstStyle/>
        <a:p>
          <a:endParaRPr lang="en-IN"/>
        </a:p>
      </dgm:t>
    </dgm:pt>
    <dgm:pt modelId="{139973D9-8894-4557-8AD6-10BD8474C2BA}" type="sibTrans" cxnId="{99717047-6437-4A5D-8D0E-BD55DBAF33AD}">
      <dgm:prSet/>
      <dgm:spPr/>
      <dgm:t>
        <a:bodyPr/>
        <a:lstStyle/>
        <a:p>
          <a:endParaRPr lang="en-IN"/>
        </a:p>
      </dgm:t>
    </dgm:pt>
    <dgm:pt modelId="{7B6D4601-1C53-4FBA-A02D-2B7B0A61F03C}" type="pres">
      <dgm:prSet presAssocID="{0824456A-6A99-4A14-90FE-FF21F1C128E5}" presName="linearFlow" presStyleCnt="0">
        <dgm:presLayoutVars>
          <dgm:dir/>
          <dgm:animLvl val="lvl"/>
          <dgm:resizeHandles val="exact"/>
        </dgm:presLayoutVars>
      </dgm:prSet>
      <dgm:spPr/>
    </dgm:pt>
    <dgm:pt modelId="{41BCF2AB-E04C-42C0-BA9B-3977C4612E79}" type="pres">
      <dgm:prSet presAssocID="{3F23A99F-7092-4BAD-9F98-F5294B4A5F5D}" presName="composite" presStyleCnt="0"/>
      <dgm:spPr/>
    </dgm:pt>
    <dgm:pt modelId="{E78BB767-CF13-44C1-B667-F23EEE1A0484}" type="pres">
      <dgm:prSet presAssocID="{3F23A99F-7092-4BAD-9F98-F5294B4A5F5D}" presName="parTx" presStyleLbl="node1" presStyleIdx="0" presStyleCnt="5">
        <dgm:presLayoutVars>
          <dgm:chMax val="0"/>
          <dgm:chPref val="0"/>
          <dgm:bulletEnabled val="1"/>
        </dgm:presLayoutVars>
      </dgm:prSet>
      <dgm:spPr/>
    </dgm:pt>
    <dgm:pt modelId="{01AF7EA4-8F38-4AE2-9A36-88765EB75EE9}" type="pres">
      <dgm:prSet presAssocID="{3F23A99F-7092-4BAD-9F98-F5294B4A5F5D}" presName="parSh" presStyleLbl="node1" presStyleIdx="0" presStyleCnt="5"/>
      <dgm:spPr/>
    </dgm:pt>
    <dgm:pt modelId="{55441060-C273-4527-B5D1-9914FA5FFEBB}" type="pres">
      <dgm:prSet presAssocID="{3F23A99F-7092-4BAD-9F98-F5294B4A5F5D}" presName="desTx" presStyleLbl="fgAcc1" presStyleIdx="0" presStyleCnt="5">
        <dgm:presLayoutVars>
          <dgm:bulletEnabled val="1"/>
        </dgm:presLayoutVars>
      </dgm:prSet>
      <dgm:spPr/>
    </dgm:pt>
    <dgm:pt modelId="{4CE03D89-3DC8-40E8-84B0-C1369672DA9C}" type="pres">
      <dgm:prSet presAssocID="{55452538-B767-46BD-8C39-2B7C69C11D81}" presName="sibTrans" presStyleLbl="sibTrans2D1" presStyleIdx="0" presStyleCnt="4"/>
      <dgm:spPr/>
    </dgm:pt>
    <dgm:pt modelId="{B0F84786-139F-421D-9638-1455D8D1EBA4}" type="pres">
      <dgm:prSet presAssocID="{55452538-B767-46BD-8C39-2B7C69C11D81}" presName="connTx" presStyleLbl="sibTrans2D1" presStyleIdx="0" presStyleCnt="4"/>
      <dgm:spPr/>
    </dgm:pt>
    <dgm:pt modelId="{BDA0E5F9-15A8-4745-8D2C-2DA4AA12C7F8}" type="pres">
      <dgm:prSet presAssocID="{516CBBD1-7304-411F-B263-37CA00BC02FC}" presName="composite" presStyleCnt="0"/>
      <dgm:spPr/>
    </dgm:pt>
    <dgm:pt modelId="{E3071C55-5978-4D57-8B2D-005D14FD714D}" type="pres">
      <dgm:prSet presAssocID="{516CBBD1-7304-411F-B263-37CA00BC02FC}" presName="parTx" presStyleLbl="node1" presStyleIdx="0" presStyleCnt="5">
        <dgm:presLayoutVars>
          <dgm:chMax val="0"/>
          <dgm:chPref val="0"/>
          <dgm:bulletEnabled val="1"/>
        </dgm:presLayoutVars>
      </dgm:prSet>
      <dgm:spPr/>
    </dgm:pt>
    <dgm:pt modelId="{D4133023-FA1F-4327-9771-3BD6806DDB56}" type="pres">
      <dgm:prSet presAssocID="{516CBBD1-7304-411F-B263-37CA00BC02FC}" presName="parSh" presStyleLbl="node1" presStyleIdx="1" presStyleCnt="5"/>
      <dgm:spPr/>
    </dgm:pt>
    <dgm:pt modelId="{08CC8F73-A75A-427B-A7A4-0EAC54FDDE08}" type="pres">
      <dgm:prSet presAssocID="{516CBBD1-7304-411F-B263-37CA00BC02FC}" presName="desTx" presStyleLbl="fgAcc1" presStyleIdx="1" presStyleCnt="5">
        <dgm:presLayoutVars>
          <dgm:bulletEnabled val="1"/>
        </dgm:presLayoutVars>
      </dgm:prSet>
      <dgm:spPr/>
    </dgm:pt>
    <dgm:pt modelId="{B7137543-2DE0-4987-B64A-39A18446D8B3}" type="pres">
      <dgm:prSet presAssocID="{4EEF86F0-A6BF-49F8-8E6D-646A44C87E1F}" presName="sibTrans" presStyleLbl="sibTrans2D1" presStyleIdx="1" presStyleCnt="4"/>
      <dgm:spPr/>
    </dgm:pt>
    <dgm:pt modelId="{84B4D83D-9C82-4C49-BF97-C15116ECAE88}" type="pres">
      <dgm:prSet presAssocID="{4EEF86F0-A6BF-49F8-8E6D-646A44C87E1F}" presName="connTx" presStyleLbl="sibTrans2D1" presStyleIdx="1" presStyleCnt="4"/>
      <dgm:spPr/>
    </dgm:pt>
    <dgm:pt modelId="{7F71BFBB-6511-4A09-8BBA-1AFBDDF4BEE4}" type="pres">
      <dgm:prSet presAssocID="{29B63431-28FE-48DB-9410-C89A09D53121}" presName="composite" presStyleCnt="0"/>
      <dgm:spPr/>
    </dgm:pt>
    <dgm:pt modelId="{5418D509-9963-4AD7-9DB2-1A6B4D46BE10}" type="pres">
      <dgm:prSet presAssocID="{29B63431-28FE-48DB-9410-C89A09D53121}" presName="parTx" presStyleLbl="node1" presStyleIdx="1" presStyleCnt="5">
        <dgm:presLayoutVars>
          <dgm:chMax val="0"/>
          <dgm:chPref val="0"/>
          <dgm:bulletEnabled val="1"/>
        </dgm:presLayoutVars>
      </dgm:prSet>
      <dgm:spPr/>
    </dgm:pt>
    <dgm:pt modelId="{7AA0A5CE-007E-4FF6-B4CE-042EBD494E6C}" type="pres">
      <dgm:prSet presAssocID="{29B63431-28FE-48DB-9410-C89A09D53121}" presName="parSh" presStyleLbl="node1" presStyleIdx="2" presStyleCnt="5"/>
      <dgm:spPr/>
    </dgm:pt>
    <dgm:pt modelId="{542F0E37-877F-4EE4-8C4F-0890A5065942}" type="pres">
      <dgm:prSet presAssocID="{29B63431-28FE-48DB-9410-C89A09D53121}" presName="desTx" presStyleLbl="fgAcc1" presStyleIdx="2" presStyleCnt="5">
        <dgm:presLayoutVars>
          <dgm:bulletEnabled val="1"/>
        </dgm:presLayoutVars>
      </dgm:prSet>
      <dgm:spPr/>
    </dgm:pt>
    <dgm:pt modelId="{AA156834-8579-4B89-8008-F776A78A5979}" type="pres">
      <dgm:prSet presAssocID="{E9859DAB-FA4B-4B10-9D62-41D6D89ECD77}" presName="sibTrans" presStyleLbl="sibTrans2D1" presStyleIdx="2" presStyleCnt="4"/>
      <dgm:spPr/>
    </dgm:pt>
    <dgm:pt modelId="{73DE4F13-30AD-491D-B6A6-C522C9C51B0A}" type="pres">
      <dgm:prSet presAssocID="{E9859DAB-FA4B-4B10-9D62-41D6D89ECD77}" presName="connTx" presStyleLbl="sibTrans2D1" presStyleIdx="2" presStyleCnt="4"/>
      <dgm:spPr/>
    </dgm:pt>
    <dgm:pt modelId="{356D69FD-C085-4124-9AAC-3FBE9932A204}" type="pres">
      <dgm:prSet presAssocID="{00FC429B-94F7-4726-821C-AE8C64AC2CF2}" presName="composite" presStyleCnt="0"/>
      <dgm:spPr/>
    </dgm:pt>
    <dgm:pt modelId="{C6B6821B-3B7B-40C9-8EFA-93C2A639D8D9}" type="pres">
      <dgm:prSet presAssocID="{00FC429B-94F7-4726-821C-AE8C64AC2CF2}" presName="parTx" presStyleLbl="node1" presStyleIdx="2" presStyleCnt="5">
        <dgm:presLayoutVars>
          <dgm:chMax val="0"/>
          <dgm:chPref val="0"/>
          <dgm:bulletEnabled val="1"/>
        </dgm:presLayoutVars>
      </dgm:prSet>
      <dgm:spPr/>
    </dgm:pt>
    <dgm:pt modelId="{0C6435A1-871D-4618-A013-6B448D38AB54}" type="pres">
      <dgm:prSet presAssocID="{00FC429B-94F7-4726-821C-AE8C64AC2CF2}" presName="parSh" presStyleLbl="node1" presStyleIdx="3" presStyleCnt="5"/>
      <dgm:spPr/>
    </dgm:pt>
    <dgm:pt modelId="{0DE9D0D2-49CC-414D-A4C1-B67934107823}" type="pres">
      <dgm:prSet presAssocID="{00FC429B-94F7-4726-821C-AE8C64AC2CF2}" presName="desTx" presStyleLbl="fgAcc1" presStyleIdx="3" presStyleCnt="5">
        <dgm:presLayoutVars>
          <dgm:bulletEnabled val="1"/>
        </dgm:presLayoutVars>
      </dgm:prSet>
      <dgm:spPr/>
    </dgm:pt>
    <dgm:pt modelId="{E0B624AE-07E0-451B-B242-1BED8D709BF8}" type="pres">
      <dgm:prSet presAssocID="{DE1D0B87-00AF-40F1-A378-B8084A6CE392}" presName="sibTrans" presStyleLbl="sibTrans2D1" presStyleIdx="3" presStyleCnt="4"/>
      <dgm:spPr/>
    </dgm:pt>
    <dgm:pt modelId="{9955D834-47CB-42F6-88F7-0C495038049D}" type="pres">
      <dgm:prSet presAssocID="{DE1D0B87-00AF-40F1-A378-B8084A6CE392}" presName="connTx" presStyleLbl="sibTrans2D1" presStyleIdx="3" presStyleCnt="4"/>
      <dgm:spPr/>
    </dgm:pt>
    <dgm:pt modelId="{6F8D98C5-8758-4AD6-A3E4-CB9D93063BC1}" type="pres">
      <dgm:prSet presAssocID="{43AFAE32-BFF6-49D9-B12B-36B4C122D438}" presName="composite" presStyleCnt="0"/>
      <dgm:spPr/>
    </dgm:pt>
    <dgm:pt modelId="{C37A12D8-1CE1-482E-A4A6-9782E062F94C}" type="pres">
      <dgm:prSet presAssocID="{43AFAE32-BFF6-49D9-B12B-36B4C122D438}" presName="parTx" presStyleLbl="node1" presStyleIdx="3" presStyleCnt="5">
        <dgm:presLayoutVars>
          <dgm:chMax val="0"/>
          <dgm:chPref val="0"/>
          <dgm:bulletEnabled val="1"/>
        </dgm:presLayoutVars>
      </dgm:prSet>
      <dgm:spPr/>
    </dgm:pt>
    <dgm:pt modelId="{AF680DBA-66CC-4F09-A2BD-274DD7CA27C3}" type="pres">
      <dgm:prSet presAssocID="{43AFAE32-BFF6-49D9-B12B-36B4C122D438}" presName="parSh" presStyleLbl="node1" presStyleIdx="4" presStyleCnt="5"/>
      <dgm:spPr/>
    </dgm:pt>
    <dgm:pt modelId="{2314B5B0-D7B3-46A1-A095-0FEC42BCE857}" type="pres">
      <dgm:prSet presAssocID="{43AFAE32-BFF6-49D9-B12B-36B4C122D438}" presName="desTx" presStyleLbl="fgAcc1" presStyleIdx="4" presStyleCnt="5">
        <dgm:presLayoutVars>
          <dgm:bulletEnabled val="1"/>
        </dgm:presLayoutVars>
      </dgm:prSet>
      <dgm:spPr/>
    </dgm:pt>
  </dgm:ptLst>
  <dgm:cxnLst>
    <dgm:cxn modelId="{1254CE10-7314-4C3C-AB38-89F424BFEC15}" type="presOf" srcId="{00FC429B-94F7-4726-821C-AE8C64AC2CF2}" destId="{C6B6821B-3B7B-40C9-8EFA-93C2A639D8D9}" srcOrd="0" destOrd="0" presId="urn:microsoft.com/office/officeart/2005/8/layout/process3"/>
    <dgm:cxn modelId="{76E0D317-C42B-4CE2-A4E5-A10E3724089B}" type="presOf" srcId="{341D88CC-9C77-4BB1-B63E-C7CE99E9667A}" destId="{08CC8F73-A75A-427B-A7A4-0EAC54FDDE08}" srcOrd="0" destOrd="0" presId="urn:microsoft.com/office/officeart/2005/8/layout/process3"/>
    <dgm:cxn modelId="{6D5B0124-9E97-423E-A991-91B1AF01CA7B}" type="presOf" srcId="{43AFAE32-BFF6-49D9-B12B-36B4C122D438}" destId="{AF680DBA-66CC-4F09-A2BD-274DD7CA27C3}" srcOrd="1" destOrd="0" presId="urn:microsoft.com/office/officeart/2005/8/layout/process3"/>
    <dgm:cxn modelId="{D6CFCE24-1259-480B-A491-8A2D0E8404B2}" srcId="{00FC429B-94F7-4726-821C-AE8C64AC2CF2}" destId="{68366851-3F84-4A73-8155-087849CD69B7}" srcOrd="1" destOrd="0" parTransId="{48B6A9F4-4CA3-46F2-83BF-FFA38BCFE529}" sibTransId="{C75E3DF7-3AFD-4825-A271-376FD8711E95}"/>
    <dgm:cxn modelId="{AA90602F-C4E0-4D0B-A174-13DAC1D33AEA}" type="presOf" srcId="{55452538-B767-46BD-8C39-2B7C69C11D81}" destId="{4CE03D89-3DC8-40E8-84B0-C1369672DA9C}" srcOrd="0" destOrd="0" presId="urn:microsoft.com/office/officeart/2005/8/layout/process3"/>
    <dgm:cxn modelId="{F79A7B38-5E19-4048-8A2D-567F56E5FB5F}" type="presOf" srcId="{29B63431-28FE-48DB-9410-C89A09D53121}" destId="{7AA0A5CE-007E-4FF6-B4CE-042EBD494E6C}" srcOrd="1" destOrd="0" presId="urn:microsoft.com/office/officeart/2005/8/layout/process3"/>
    <dgm:cxn modelId="{B943BF5D-1213-46D6-8DED-E668C213A0F2}" type="presOf" srcId="{516CBBD1-7304-411F-B263-37CA00BC02FC}" destId="{D4133023-FA1F-4327-9771-3BD6806DDB56}" srcOrd="1" destOrd="0" presId="urn:microsoft.com/office/officeart/2005/8/layout/process3"/>
    <dgm:cxn modelId="{C8510060-6CE5-4C8B-9F6E-9F85048EBCA4}" srcId="{0824456A-6A99-4A14-90FE-FF21F1C128E5}" destId="{00FC429B-94F7-4726-821C-AE8C64AC2CF2}" srcOrd="3" destOrd="0" parTransId="{9A2DC8E4-5A11-4E19-BB51-DB3C154AA33B}" sibTransId="{DE1D0B87-00AF-40F1-A378-B8084A6CE392}"/>
    <dgm:cxn modelId="{A674A464-D309-458D-AC56-5D4EA39E8B72}" type="presOf" srcId="{E735DB0E-95B7-4E21-A17E-1CC66650B5B4}" destId="{0DE9D0D2-49CC-414D-A4C1-B67934107823}" srcOrd="0" destOrd="0" presId="urn:microsoft.com/office/officeart/2005/8/layout/process3"/>
    <dgm:cxn modelId="{57734447-5B94-4ECA-A8A8-4162C78390CF}" type="presOf" srcId="{CC912931-E409-4202-8954-39A8E03B17CA}" destId="{08CC8F73-A75A-427B-A7A4-0EAC54FDDE08}" srcOrd="0" destOrd="1" presId="urn:microsoft.com/office/officeart/2005/8/layout/process3"/>
    <dgm:cxn modelId="{99717047-6437-4A5D-8D0E-BD55DBAF33AD}" srcId="{43AFAE32-BFF6-49D9-B12B-36B4C122D438}" destId="{2BBA13AE-2747-4626-A440-582638BB1C7E}" srcOrd="1" destOrd="0" parTransId="{56B1B87F-F88D-4E1B-B914-78575B47D33D}" sibTransId="{139973D9-8894-4557-8AD6-10BD8474C2BA}"/>
    <dgm:cxn modelId="{F157DE49-5015-4F6B-92E1-294E20259F9E}" type="presOf" srcId="{516CBBD1-7304-411F-B263-37CA00BC02FC}" destId="{E3071C55-5978-4D57-8B2D-005D14FD714D}" srcOrd="0" destOrd="0" presId="urn:microsoft.com/office/officeart/2005/8/layout/process3"/>
    <dgm:cxn modelId="{C01AB84B-4BCD-444F-ABD4-C4DD753D3DC3}" type="presOf" srcId="{68366851-3F84-4A73-8155-087849CD69B7}" destId="{0DE9D0D2-49CC-414D-A4C1-B67934107823}" srcOrd="0" destOrd="1" presId="urn:microsoft.com/office/officeart/2005/8/layout/process3"/>
    <dgm:cxn modelId="{A658DB6D-BCF8-4B8E-84D6-963B37D2E197}" srcId="{0824456A-6A99-4A14-90FE-FF21F1C128E5}" destId="{43AFAE32-BFF6-49D9-B12B-36B4C122D438}" srcOrd="4" destOrd="0" parTransId="{BB724189-CFE9-43F5-BB17-A6F530F18899}" sibTransId="{DA83E834-F264-4F6B-840A-B15AE2C909E0}"/>
    <dgm:cxn modelId="{48C9B66E-B6DB-41B6-92B4-45F9AF0557D6}" type="presOf" srcId="{43AFAE32-BFF6-49D9-B12B-36B4C122D438}" destId="{C37A12D8-1CE1-482E-A4A6-9782E062F94C}" srcOrd="0" destOrd="0" presId="urn:microsoft.com/office/officeart/2005/8/layout/process3"/>
    <dgm:cxn modelId="{AC6DD570-E241-44E6-AFDC-C6EE5F07DF3F}" type="presOf" srcId="{E3600B42-6C95-4AB5-9C82-37B47999896B}" destId="{55441060-C273-4527-B5D1-9914FA5FFEBB}" srcOrd="0" destOrd="0" presId="urn:microsoft.com/office/officeart/2005/8/layout/process3"/>
    <dgm:cxn modelId="{9664F450-6A2F-4C20-A249-C7832CDC1B3E}" srcId="{3F23A99F-7092-4BAD-9F98-F5294B4A5F5D}" destId="{E3600B42-6C95-4AB5-9C82-37B47999896B}" srcOrd="0" destOrd="0" parTransId="{A7A07207-F20F-4E71-9A68-321331956E29}" sibTransId="{292F8011-21AF-4DC2-BB51-4FBE17561241}"/>
    <dgm:cxn modelId="{85FC8E54-777E-45DA-A900-31DF0447063F}" srcId="{3F23A99F-7092-4BAD-9F98-F5294B4A5F5D}" destId="{A767C1EC-FA51-46EE-87C2-A619684DDDC9}" srcOrd="1" destOrd="0" parTransId="{BDF38C76-1CFE-4150-995B-4D3F8D64F6DA}" sibTransId="{A1F4C328-9DBB-4728-A474-8017510DB6B9}"/>
    <dgm:cxn modelId="{924C3758-6916-44B7-964E-273AB0CCF302}" type="presOf" srcId="{3F23A99F-7092-4BAD-9F98-F5294B4A5F5D}" destId="{01AF7EA4-8F38-4AE2-9A36-88765EB75EE9}" srcOrd="1" destOrd="0" presId="urn:microsoft.com/office/officeart/2005/8/layout/process3"/>
    <dgm:cxn modelId="{15C7EC78-5374-4902-BE7D-56EB531B8A26}" type="presOf" srcId="{29B63431-28FE-48DB-9410-C89A09D53121}" destId="{5418D509-9963-4AD7-9DB2-1A6B4D46BE10}" srcOrd="0" destOrd="0" presId="urn:microsoft.com/office/officeart/2005/8/layout/process3"/>
    <dgm:cxn modelId="{AD901E79-DFD5-4E49-9C8F-02B5BD503CA1}" type="presOf" srcId="{E9859DAB-FA4B-4B10-9D62-41D6D89ECD77}" destId="{73DE4F13-30AD-491D-B6A6-C522C9C51B0A}" srcOrd="1" destOrd="0" presId="urn:microsoft.com/office/officeart/2005/8/layout/process3"/>
    <dgm:cxn modelId="{0B919D7D-9F18-47D2-A4E7-9B807935E215}" type="presOf" srcId="{4EEF86F0-A6BF-49F8-8E6D-646A44C87E1F}" destId="{B7137543-2DE0-4987-B64A-39A18446D8B3}" srcOrd="0" destOrd="0" presId="urn:microsoft.com/office/officeart/2005/8/layout/process3"/>
    <dgm:cxn modelId="{C7455B89-2A2A-49F2-A876-49FB87C95FC8}" srcId="{0824456A-6A99-4A14-90FE-FF21F1C128E5}" destId="{516CBBD1-7304-411F-B263-37CA00BC02FC}" srcOrd="1" destOrd="0" parTransId="{B5F57556-F5F4-43A3-A431-3D38F2A6CBFE}" sibTransId="{4EEF86F0-A6BF-49F8-8E6D-646A44C87E1F}"/>
    <dgm:cxn modelId="{6E31778D-7D8A-4C86-9E28-8E6F6BE05843}" type="presOf" srcId="{E9859DAB-FA4B-4B10-9D62-41D6D89ECD77}" destId="{AA156834-8579-4B89-8008-F776A78A5979}" srcOrd="0" destOrd="0" presId="urn:microsoft.com/office/officeart/2005/8/layout/process3"/>
    <dgm:cxn modelId="{B8609B8F-D925-44B5-826E-906653B95401}" type="presOf" srcId="{DE1D0B87-00AF-40F1-A378-B8084A6CE392}" destId="{E0B624AE-07E0-451B-B242-1BED8D709BF8}" srcOrd="0" destOrd="0" presId="urn:microsoft.com/office/officeart/2005/8/layout/process3"/>
    <dgm:cxn modelId="{A43F1B96-0472-4AE6-B034-3BC57AD84806}" type="presOf" srcId="{55452538-B767-46BD-8C39-2B7C69C11D81}" destId="{B0F84786-139F-421D-9638-1455D8D1EBA4}" srcOrd="1" destOrd="0" presId="urn:microsoft.com/office/officeart/2005/8/layout/process3"/>
    <dgm:cxn modelId="{6043CE96-05D9-4E62-8A4A-C0893747A0C5}" type="presOf" srcId="{B9AEB4D8-2F3F-46E7-AA7B-55081EE9807E}" destId="{542F0E37-877F-4EE4-8C4F-0890A5065942}" srcOrd="0" destOrd="1" presId="urn:microsoft.com/office/officeart/2005/8/layout/process3"/>
    <dgm:cxn modelId="{5C85369C-4C90-4582-9E1C-99A1772EC207}" type="presOf" srcId="{FDDB98BB-4E10-4C27-9021-9498D0CACBC7}" destId="{542F0E37-877F-4EE4-8C4F-0890A5065942}" srcOrd="0" destOrd="0" presId="urn:microsoft.com/office/officeart/2005/8/layout/process3"/>
    <dgm:cxn modelId="{E686E59F-0DA2-4968-A09B-960FF2C9DAC2}" type="presOf" srcId="{4EEF86F0-A6BF-49F8-8E6D-646A44C87E1F}" destId="{84B4D83D-9C82-4C49-BF97-C15116ECAE88}" srcOrd="1" destOrd="0" presId="urn:microsoft.com/office/officeart/2005/8/layout/process3"/>
    <dgm:cxn modelId="{6AAF74A0-A89F-4115-B4CD-9391FE7359B7}" type="presOf" srcId="{3F23A99F-7092-4BAD-9F98-F5294B4A5F5D}" destId="{E78BB767-CF13-44C1-B667-F23EEE1A0484}" srcOrd="0" destOrd="0" presId="urn:microsoft.com/office/officeart/2005/8/layout/process3"/>
    <dgm:cxn modelId="{474BE8A7-E340-4B30-8AB2-462D6C34860C}" srcId="{516CBBD1-7304-411F-B263-37CA00BC02FC}" destId="{CC912931-E409-4202-8954-39A8E03B17CA}" srcOrd="1" destOrd="0" parTransId="{0C7AE959-5FBE-4411-B046-6A45E96C7D12}" sibTransId="{1CDA78C2-7BAB-4FFF-B935-247A5EA5B147}"/>
    <dgm:cxn modelId="{906205A9-BFC9-4895-8543-E511281B70DA}" type="presOf" srcId="{00FC429B-94F7-4726-821C-AE8C64AC2CF2}" destId="{0C6435A1-871D-4618-A013-6B448D38AB54}" srcOrd="1" destOrd="0" presId="urn:microsoft.com/office/officeart/2005/8/layout/process3"/>
    <dgm:cxn modelId="{17CA2BA9-7CDB-4F8E-B4F4-A0DA48ED253E}" type="presOf" srcId="{0824456A-6A99-4A14-90FE-FF21F1C128E5}" destId="{7B6D4601-1C53-4FBA-A02D-2B7B0A61F03C}" srcOrd="0" destOrd="0" presId="urn:microsoft.com/office/officeart/2005/8/layout/process3"/>
    <dgm:cxn modelId="{8490FDBA-4FE1-4216-9412-CB0658670BDC}" srcId="{0824456A-6A99-4A14-90FE-FF21F1C128E5}" destId="{29B63431-28FE-48DB-9410-C89A09D53121}" srcOrd="2" destOrd="0" parTransId="{7F8BE7CE-6B2C-483F-B31E-29C051C0D236}" sibTransId="{E9859DAB-FA4B-4B10-9D62-41D6D89ECD77}"/>
    <dgm:cxn modelId="{56CCEBC1-59ED-4A72-9BB7-20DB4D5DE770}" srcId="{43AFAE32-BFF6-49D9-B12B-36B4C122D438}" destId="{9554E414-31AC-420D-8BEC-7EFE88D8ED77}" srcOrd="0" destOrd="0" parTransId="{3112DB19-01D0-4B15-BE60-0A3F5B3F4634}" sibTransId="{BE2B3370-D5A1-417D-A545-BBE8B0A1ED2A}"/>
    <dgm:cxn modelId="{CBD1ACCD-3B4D-4E04-9E5B-A8A026C1475E}" type="presOf" srcId="{9554E414-31AC-420D-8BEC-7EFE88D8ED77}" destId="{2314B5B0-D7B3-46A1-A095-0FEC42BCE857}" srcOrd="0" destOrd="0" presId="urn:microsoft.com/office/officeart/2005/8/layout/process3"/>
    <dgm:cxn modelId="{632CD1D4-3F41-4C7B-99B1-E8068AE73055}" type="presOf" srcId="{A767C1EC-FA51-46EE-87C2-A619684DDDC9}" destId="{55441060-C273-4527-B5D1-9914FA5FFEBB}" srcOrd="0" destOrd="1" presId="urn:microsoft.com/office/officeart/2005/8/layout/process3"/>
    <dgm:cxn modelId="{A74DC1DB-621D-4463-A4C4-42DEFD6602E5}" srcId="{29B63431-28FE-48DB-9410-C89A09D53121}" destId="{B9AEB4D8-2F3F-46E7-AA7B-55081EE9807E}" srcOrd="1" destOrd="0" parTransId="{98DE90CC-C514-4186-8EC1-12F2D43FD05F}" sibTransId="{CFE7A4B4-A37F-45CB-AA08-6463CA309511}"/>
    <dgm:cxn modelId="{809FA8E0-EC0A-4D1F-BF07-239926E8A464}" type="presOf" srcId="{2BBA13AE-2747-4626-A440-582638BB1C7E}" destId="{2314B5B0-D7B3-46A1-A095-0FEC42BCE857}" srcOrd="0" destOrd="1" presId="urn:microsoft.com/office/officeart/2005/8/layout/process3"/>
    <dgm:cxn modelId="{FB82CEE2-0C03-480D-91F9-D683C1FC3023}" srcId="{516CBBD1-7304-411F-B263-37CA00BC02FC}" destId="{341D88CC-9C77-4BB1-B63E-C7CE99E9667A}" srcOrd="0" destOrd="0" parTransId="{9D2CAB25-BA33-45D2-A384-3B67C89F9BD8}" sibTransId="{ED63FA1A-DE95-4378-94CE-2B16384D3FFB}"/>
    <dgm:cxn modelId="{06D2A8E7-A852-4500-A2BE-C5559CD42094}" srcId="{0824456A-6A99-4A14-90FE-FF21F1C128E5}" destId="{3F23A99F-7092-4BAD-9F98-F5294B4A5F5D}" srcOrd="0" destOrd="0" parTransId="{242E4675-EDAD-45ED-BF1A-0D50B453133E}" sibTransId="{55452538-B767-46BD-8C39-2B7C69C11D81}"/>
    <dgm:cxn modelId="{8B9936E9-91D1-457E-BB86-C25A3DC59A00}" srcId="{00FC429B-94F7-4726-821C-AE8C64AC2CF2}" destId="{E735DB0E-95B7-4E21-A17E-1CC66650B5B4}" srcOrd="0" destOrd="0" parTransId="{B566271F-AF90-46D5-9366-09794EB46AD8}" sibTransId="{27CF5EF6-C4B1-41BE-8DAF-0533659DAD85}"/>
    <dgm:cxn modelId="{575F3FEC-CC30-4386-A70C-D51783E97075}" srcId="{29B63431-28FE-48DB-9410-C89A09D53121}" destId="{FDDB98BB-4E10-4C27-9021-9498D0CACBC7}" srcOrd="0" destOrd="0" parTransId="{9D4C6DBD-4FE5-470C-B69D-169AD4354D25}" sibTransId="{3349F44E-B6B1-4BB6-90B0-B71B9DCE8272}"/>
    <dgm:cxn modelId="{682E74EE-E2C3-42FE-9F05-A600DC31F770}" type="presOf" srcId="{DE1D0B87-00AF-40F1-A378-B8084A6CE392}" destId="{9955D834-47CB-42F6-88F7-0C495038049D}" srcOrd="1" destOrd="0" presId="urn:microsoft.com/office/officeart/2005/8/layout/process3"/>
    <dgm:cxn modelId="{2E8FEF9A-9F3B-4CEA-B760-7E90FB70CBDC}" type="presParOf" srcId="{7B6D4601-1C53-4FBA-A02D-2B7B0A61F03C}" destId="{41BCF2AB-E04C-42C0-BA9B-3977C4612E79}" srcOrd="0" destOrd="0" presId="urn:microsoft.com/office/officeart/2005/8/layout/process3"/>
    <dgm:cxn modelId="{D6CD93E1-A1E3-4217-9C26-E797DA4EF8A9}" type="presParOf" srcId="{41BCF2AB-E04C-42C0-BA9B-3977C4612E79}" destId="{E78BB767-CF13-44C1-B667-F23EEE1A0484}" srcOrd="0" destOrd="0" presId="urn:microsoft.com/office/officeart/2005/8/layout/process3"/>
    <dgm:cxn modelId="{5F22E67E-923E-4F00-94CD-1185A45A576F}" type="presParOf" srcId="{41BCF2AB-E04C-42C0-BA9B-3977C4612E79}" destId="{01AF7EA4-8F38-4AE2-9A36-88765EB75EE9}" srcOrd="1" destOrd="0" presId="urn:microsoft.com/office/officeart/2005/8/layout/process3"/>
    <dgm:cxn modelId="{E2CA15EF-71DA-4731-922B-F454413E37CD}" type="presParOf" srcId="{41BCF2AB-E04C-42C0-BA9B-3977C4612E79}" destId="{55441060-C273-4527-B5D1-9914FA5FFEBB}" srcOrd="2" destOrd="0" presId="urn:microsoft.com/office/officeart/2005/8/layout/process3"/>
    <dgm:cxn modelId="{E5CBF5A8-0A0D-4447-B629-B8EB158DF46A}" type="presParOf" srcId="{7B6D4601-1C53-4FBA-A02D-2B7B0A61F03C}" destId="{4CE03D89-3DC8-40E8-84B0-C1369672DA9C}" srcOrd="1" destOrd="0" presId="urn:microsoft.com/office/officeart/2005/8/layout/process3"/>
    <dgm:cxn modelId="{96199AE7-B46F-48EA-B860-EADC1E7D936E}" type="presParOf" srcId="{4CE03D89-3DC8-40E8-84B0-C1369672DA9C}" destId="{B0F84786-139F-421D-9638-1455D8D1EBA4}" srcOrd="0" destOrd="0" presId="urn:microsoft.com/office/officeart/2005/8/layout/process3"/>
    <dgm:cxn modelId="{30BE4F7F-A2E7-45DA-B317-D79C8A217A7E}" type="presParOf" srcId="{7B6D4601-1C53-4FBA-A02D-2B7B0A61F03C}" destId="{BDA0E5F9-15A8-4745-8D2C-2DA4AA12C7F8}" srcOrd="2" destOrd="0" presId="urn:microsoft.com/office/officeart/2005/8/layout/process3"/>
    <dgm:cxn modelId="{B23217CB-15F9-48C6-B66B-2004B52CD4B6}" type="presParOf" srcId="{BDA0E5F9-15A8-4745-8D2C-2DA4AA12C7F8}" destId="{E3071C55-5978-4D57-8B2D-005D14FD714D}" srcOrd="0" destOrd="0" presId="urn:microsoft.com/office/officeart/2005/8/layout/process3"/>
    <dgm:cxn modelId="{2251AE85-1D5E-4972-9388-D1DE716AACB1}" type="presParOf" srcId="{BDA0E5F9-15A8-4745-8D2C-2DA4AA12C7F8}" destId="{D4133023-FA1F-4327-9771-3BD6806DDB56}" srcOrd="1" destOrd="0" presId="urn:microsoft.com/office/officeart/2005/8/layout/process3"/>
    <dgm:cxn modelId="{FF6D6B71-EB03-44E6-8DAD-E340096030B9}" type="presParOf" srcId="{BDA0E5F9-15A8-4745-8D2C-2DA4AA12C7F8}" destId="{08CC8F73-A75A-427B-A7A4-0EAC54FDDE08}" srcOrd="2" destOrd="0" presId="urn:microsoft.com/office/officeart/2005/8/layout/process3"/>
    <dgm:cxn modelId="{D4C7FA65-7830-446E-A548-BAB2F7D4EED8}" type="presParOf" srcId="{7B6D4601-1C53-4FBA-A02D-2B7B0A61F03C}" destId="{B7137543-2DE0-4987-B64A-39A18446D8B3}" srcOrd="3" destOrd="0" presId="urn:microsoft.com/office/officeart/2005/8/layout/process3"/>
    <dgm:cxn modelId="{A7E01BCE-108B-4A84-B05F-574AB06FFC7F}" type="presParOf" srcId="{B7137543-2DE0-4987-B64A-39A18446D8B3}" destId="{84B4D83D-9C82-4C49-BF97-C15116ECAE88}" srcOrd="0" destOrd="0" presId="urn:microsoft.com/office/officeart/2005/8/layout/process3"/>
    <dgm:cxn modelId="{25922A42-B8AD-45FA-AB56-B4F8BFE33C35}" type="presParOf" srcId="{7B6D4601-1C53-4FBA-A02D-2B7B0A61F03C}" destId="{7F71BFBB-6511-4A09-8BBA-1AFBDDF4BEE4}" srcOrd="4" destOrd="0" presId="urn:microsoft.com/office/officeart/2005/8/layout/process3"/>
    <dgm:cxn modelId="{37A13787-F42E-42DC-B5C8-3386490C88B6}" type="presParOf" srcId="{7F71BFBB-6511-4A09-8BBA-1AFBDDF4BEE4}" destId="{5418D509-9963-4AD7-9DB2-1A6B4D46BE10}" srcOrd="0" destOrd="0" presId="urn:microsoft.com/office/officeart/2005/8/layout/process3"/>
    <dgm:cxn modelId="{E61A3ECB-C0DD-457A-9E9C-6A799CC6706B}" type="presParOf" srcId="{7F71BFBB-6511-4A09-8BBA-1AFBDDF4BEE4}" destId="{7AA0A5CE-007E-4FF6-B4CE-042EBD494E6C}" srcOrd="1" destOrd="0" presId="urn:microsoft.com/office/officeart/2005/8/layout/process3"/>
    <dgm:cxn modelId="{B10AE0B8-4E12-4FCD-9C7E-B249F24BD1A9}" type="presParOf" srcId="{7F71BFBB-6511-4A09-8BBA-1AFBDDF4BEE4}" destId="{542F0E37-877F-4EE4-8C4F-0890A5065942}" srcOrd="2" destOrd="0" presId="urn:microsoft.com/office/officeart/2005/8/layout/process3"/>
    <dgm:cxn modelId="{AF944C30-B289-413D-985A-2E24F1C37118}" type="presParOf" srcId="{7B6D4601-1C53-4FBA-A02D-2B7B0A61F03C}" destId="{AA156834-8579-4B89-8008-F776A78A5979}" srcOrd="5" destOrd="0" presId="urn:microsoft.com/office/officeart/2005/8/layout/process3"/>
    <dgm:cxn modelId="{16CF7D35-DEAB-4AA7-83D6-931FDD57513B}" type="presParOf" srcId="{AA156834-8579-4B89-8008-F776A78A5979}" destId="{73DE4F13-30AD-491D-B6A6-C522C9C51B0A}" srcOrd="0" destOrd="0" presId="urn:microsoft.com/office/officeart/2005/8/layout/process3"/>
    <dgm:cxn modelId="{DC6AE947-B48E-4AF2-93E4-7196C41E734A}" type="presParOf" srcId="{7B6D4601-1C53-4FBA-A02D-2B7B0A61F03C}" destId="{356D69FD-C085-4124-9AAC-3FBE9932A204}" srcOrd="6" destOrd="0" presId="urn:microsoft.com/office/officeart/2005/8/layout/process3"/>
    <dgm:cxn modelId="{93F99B75-1406-4655-AAF9-C90DB5A16990}" type="presParOf" srcId="{356D69FD-C085-4124-9AAC-3FBE9932A204}" destId="{C6B6821B-3B7B-40C9-8EFA-93C2A639D8D9}" srcOrd="0" destOrd="0" presId="urn:microsoft.com/office/officeart/2005/8/layout/process3"/>
    <dgm:cxn modelId="{71FBEF24-02DA-4904-BD72-D9703EFB5530}" type="presParOf" srcId="{356D69FD-C085-4124-9AAC-3FBE9932A204}" destId="{0C6435A1-871D-4618-A013-6B448D38AB54}" srcOrd="1" destOrd="0" presId="urn:microsoft.com/office/officeart/2005/8/layout/process3"/>
    <dgm:cxn modelId="{CFC970E0-E4CF-48BB-B058-E5DFFB396174}" type="presParOf" srcId="{356D69FD-C085-4124-9AAC-3FBE9932A204}" destId="{0DE9D0D2-49CC-414D-A4C1-B67934107823}" srcOrd="2" destOrd="0" presId="urn:microsoft.com/office/officeart/2005/8/layout/process3"/>
    <dgm:cxn modelId="{4038F7A6-17B0-4188-92FD-104164B57A12}" type="presParOf" srcId="{7B6D4601-1C53-4FBA-A02D-2B7B0A61F03C}" destId="{E0B624AE-07E0-451B-B242-1BED8D709BF8}" srcOrd="7" destOrd="0" presId="urn:microsoft.com/office/officeart/2005/8/layout/process3"/>
    <dgm:cxn modelId="{B10D368D-4F50-4331-BBCE-2645E20425A5}" type="presParOf" srcId="{E0B624AE-07E0-451B-B242-1BED8D709BF8}" destId="{9955D834-47CB-42F6-88F7-0C495038049D}" srcOrd="0" destOrd="0" presId="urn:microsoft.com/office/officeart/2005/8/layout/process3"/>
    <dgm:cxn modelId="{4C32B71D-C5C3-47CB-9E27-56263B373B4A}" type="presParOf" srcId="{7B6D4601-1C53-4FBA-A02D-2B7B0A61F03C}" destId="{6F8D98C5-8758-4AD6-A3E4-CB9D93063BC1}" srcOrd="8" destOrd="0" presId="urn:microsoft.com/office/officeart/2005/8/layout/process3"/>
    <dgm:cxn modelId="{E302DA8C-5000-49EB-9C67-B384B816D090}" type="presParOf" srcId="{6F8D98C5-8758-4AD6-A3E4-CB9D93063BC1}" destId="{C37A12D8-1CE1-482E-A4A6-9782E062F94C}" srcOrd="0" destOrd="0" presId="urn:microsoft.com/office/officeart/2005/8/layout/process3"/>
    <dgm:cxn modelId="{F0E3670A-BC09-4224-AD09-E5003FDEC420}" type="presParOf" srcId="{6F8D98C5-8758-4AD6-A3E4-CB9D93063BC1}" destId="{AF680DBA-66CC-4F09-A2BD-274DD7CA27C3}" srcOrd="1" destOrd="0" presId="urn:microsoft.com/office/officeart/2005/8/layout/process3"/>
    <dgm:cxn modelId="{80D3B212-7EAB-4A33-A13D-ABCDFC66A3EF}" type="presParOf" srcId="{6F8D98C5-8758-4AD6-A3E4-CB9D93063BC1}" destId="{2314B5B0-D7B3-46A1-A095-0FEC42BCE857}"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AF7EA4-8F38-4AE2-9A36-88765EB75EE9}">
      <dsp:nvSpPr>
        <dsp:cNvPr id="0" name=""/>
        <dsp:cNvSpPr/>
      </dsp:nvSpPr>
      <dsp:spPr>
        <a:xfrm>
          <a:off x="8671" y="1861299"/>
          <a:ext cx="1956566" cy="112320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99060" numCol="1" spcCol="1270" anchor="t" anchorCtr="0">
          <a:noAutofit/>
        </a:bodyPr>
        <a:lstStyle/>
        <a:p>
          <a:pPr marL="0" lvl="0" indent="0" algn="l" defTabSz="1155700">
            <a:lnSpc>
              <a:spcPct val="90000"/>
            </a:lnSpc>
            <a:spcBef>
              <a:spcPct val="0"/>
            </a:spcBef>
            <a:spcAft>
              <a:spcPct val="35000"/>
            </a:spcAft>
            <a:buNone/>
          </a:pPr>
          <a:r>
            <a:rPr lang="en-IN" sz="2600" kern="1200" dirty="0"/>
            <a:t>Intake</a:t>
          </a:r>
        </a:p>
      </dsp:txBody>
      <dsp:txXfrm>
        <a:off x="8671" y="1861299"/>
        <a:ext cx="1956566" cy="748800"/>
      </dsp:txXfrm>
    </dsp:sp>
    <dsp:sp modelId="{55441060-C273-4527-B5D1-9914FA5FFEBB}">
      <dsp:nvSpPr>
        <dsp:cNvPr id="0" name=""/>
        <dsp:cNvSpPr/>
      </dsp:nvSpPr>
      <dsp:spPr>
        <a:xfrm>
          <a:off x="409414" y="2610099"/>
          <a:ext cx="1956566" cy="1497600"/>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IN" sz="1400" b="0" i="0" kern="1200" dirty="0">
              <a:solidFill>
                <a:srgbClr val="000000"/>
              </a:solidFill>
              <a:effectLst/>
              <a:latin typeface="Inter"/>
            </a:rPr>
            <a:t>LOS / Lender Orders</a:t>
          </a:r>
          <a:endParaRPr lang="en-IN" sz="1400" kern="1200" dirty="0"/>
        </a:p>
        <a:p>
          <a:pPr marL="114300" lvl="1" indent="-114300" algn="l" defTabSz="622300">
            <a:lnSpc>
              <a:spcPct val="90000"/>
            </a:lnSpc>
            <a:spcBef>
              <a:spcPct val="0"/>
            </a:spcBef>
            <a:spcAft>
              <a:spcPct val="15000"/>
            </a:spcAft>
            <a:buChar char="•"/>
          </a:pPr>
          <a:r>
            <a:rPr lang="en-IN" sz="1400" b="0" i="0" kern="1200" dirty="0">
              <a:solidFill>
                <a:srgbClr val="000000"/>
              </a:solidFill>
              <a:effectLst/>
              <a:latin typeface="Inter"/>
            </a:rPr>
            <a:t>Documents &amp; Data</a:t>
          </a:r>
        </a:p>
      </dsp:txBody>
      <dsp:txXfrm>
        <a:off x="453277" y="2653962"/>
        <a:ext cx="1868840" cy="1409874"/>
      </dsp:txXfrm>
    </dsp:sp>
    <dsp:sp modelId="{4CE03D89-3DC8-40E8-84B0-C1369672DA9C}">
      <dsp:nvSpPr>
        <dsp:cNvPr id="0" name=""/>
        <dsp:cNvSpPr/>
      </dsp:nvSpPr>
      <dsp:spPr>
        <a:xfrm>
          <a:off x="2261846" y="1992135"/>
          <a:ext cx="628809" cy="48712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2261846" y="2089561"/>
        <a:ext cx="482671" cy="292276"/>
      </dsp:txXfrm>
    </dsp:sp>
    <dsp:sp modelId="{D4133023-FA1F-4327-9771-3BD6806DDB56}">
      <dsp:nvSpPr>
        <dsp:cNvPr id="0" name=""/>
        <dsp:cNvSpPr/>
      </dsp:nvSpPr>
      <dsp:spPr>
        <a:xfrm>
          <a:off x="3151672" y="1861299"/>
          <a:ext cx="1956566" cy="112320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99060" numCol="1" spcCol="1270" anchor="t" anchorCtr="0">
          <a:noAutofit/>
        </a:bodyPr>
        <a:lstStyle/>
        <a:p>
          <a:pPr marL="0" lvl="0" indent="0" algn="l" defTabSz="1155700">
            <a:lnSpc>
              <a:spcPct val="90000"/>
            </a:lnSpc>
            <a:spcBef>
              <a:spcPct val="0"/>
            </a:spcBef>
            <a:spcAft>
              <a:spcPct val="35000"/>
            </a:spcAft>
            <a:buNone/>
          </a:pPr>
          <a:r>
            <a:rPr lang="en-IN" sz="2600" kern="1200" dirty="0"/>
            <a:t>Title Search</a:t>
          </a:r>
        </a:p>
      </dsp:txBody>
      <dsp:txXfrm>
        <a:off x="3151672" y="1861299"/>
        <a:ext cx="1956566" cy="748800"/>
      </dsp:txXfrm>
    </dsp:sp>
    <dsp:sp modelId="{08CC8F73-A75A-427B-A7A4-0EAC54FDDE08}">
      <dsp:nvSpPr>
        <dsp:cNvPr id="0" name=""/>
        <dsp:cNvSpPr/>
      </dsp:nvSpPr>
      <dsp:spPr>
        <a:xfrm>
          <a:off x="3552414" y="2610099"/>
          <a:ext cx="1956566" cy="1497600"/>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IN" sz="1400" b="0" i="0" kern="1200" dirty="0">
              <a:solidFill>
                <a:srgbClr val="000000"/>
              </a:solidFill>
              <a:effectLst/>
              <a:latin typeface="Inter"/>
            </a:rPr>
            <a:t>Public Records</a:t>
          </a:r>
          <a:endParaRPr lang="en-IN" sz="1400" kern="1200" dirty="0"/>
        </a:p>
        <a:p>
          <a:pPr marL="114300" lvl="1" indent="-114300" algn="l" defTabSz="622300">
            <a:lnSpc>
              <a:spcPct val="90000"/>
            </a:lnSpc>
            <a:spcBef>
              <a:spcPct val="0"/>
            </a:spcBef>
            <a:spcAft>
              <a:spcPct val="15000"/>
            </a:spcAft>
            <a:buChar char="•"/>
          </a:pPr>
          <a:r>
            <a:rPr lang="en-IN" sz="1400" b="0" i="0" kern="1200" dirty="0">
              <a:solidFill>
                <a:srgbClr val="000000"/>
              </a:solidFill>
              <a:effectLst/>
              <a:latin typeface="Inter"/>
            </a:rPr>
            <a:t>Data Extraction</a:t>
          </a:r>
        </a:p>
      </dsp:txBody>
      <dsp:txXfrm>
        <a:off x="3596277" y="2653962"/>
        <a:ext cx="1868840" cy="1409874"/>
      </dsp:txXfrm>
    </dsp:sp>
    <dsp:sp modelId="{B7137543-2DE0-4987-B64A-39A18446D8B3}">
      <dsp:nvSpPr>
        <dsp:cNvPr id="0" name=""/>
        <dsp:cNvSpPr/>
      </dsp:nvSpPr>
      <dsp:spPr>
        <a:xfrm>
          <a:off x="5404847" y="1992135"/>
          <a:ext cx="628809" cy="48712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5404847" y="2089561"/>
        <a:ext cx="482671" cy="292276"/>
      </dsp:txXfrm>
    </dsp:sp>
    <dsp:sp modelId="{7AA0A5CE-007E-4FF6-B4CE-042EBD494E6C}">
      <dsp:nvSpPr>
        <dsp:cNvPr id="0" name=""/>
        <dsp:cNvSpPr/>
      </dsp:nvSpPr>
      <dsp:spPr>
        <a:xfrm>
          <a:off x="6294672" y="1861299"/>
          <a:ext cx="1956566" cy="112320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99060" numCol="1" spcCol="1270" anchor="t" anchorCtr="0">
          <a:noAutofit/>
        </a:bodyPr>
        <a:lstStyle/>
        <a:p>
          <a:pPr marL="0" lvl="0" indent="0" algn="l" defTabSz="1155700">
            <a:lnSpc>
              <a:spcPct val="90000"/>
            </a:lnSpc>
            <a:spcBef>
              <a:spcPct val="0"/>
            </a:spcBef>
            <a:spcAft>
              <a:spcPct val="35000"/>
            </a:spcAft>
            <a:buNone/>
          </a:pPr>
          <a:r>
            <a:rPr lang="en-IN" sz="2600" kern="1200" dirty="0"/>
            <a:t>Curative</a:t>
          </a:r>
        </a:p>
      </dsp:txBody>
      <dsp:txXfrm>
        <a:off x="6294672" y="1861299"/>
        <a:ext cx="1956566" cy="748800"/>
      </dsp:txXfrm>
    </dsp:sp>
    <dsp:sp modelId="{542F0E37-877F-4EE4-8C4F-0890A5065942}">
      <dsp:nvSpPr>
        <dsp:cNvPr id="0" name=""/>
        <dsp:cNvSpPr/>
      </dsp:nvSpPr>
      <dsp:spPr>
        <a:xfrm>
          <a:off x="6695414" y="2610099"/>
          <a:ext cx="1956566" cy="1497600"/>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IN" sz="1400" b="0" i="0" kern="1200" dirty="0">
              <a:solidFill>
                <a:srgbClr val="000000"/>
              </a:solidFill>
              <a:effectLst/>
              <a:latin typeface="Inter"/>
            </a:rPr>
            <a:t>Issue Identification</a:t>
          </a:r>
          <a:endParaRPr lang="en-IN" sz="1400" kern="1200" dirty="0"/>
        </a:p>
        <a:p>
          <a:pPr marL="114300" lvl="1" indent="-114300" algn="l" defTabSz="622300">
            <a:lnSpc>
              <a:spcPct val="90000"/>
            </a:lnSpc>
            <a:spcBef>
              <a:spcPct val="0"/>
            </a:spcBef>
            <a:spcAft>
              <a:spcPct val="15000"/>
            </a:spcAft>
            <a:buChar char="•"/>
          </a:pPr>
          <a:r>
            <a:rPr lang="en-IN" sz="1400" b="0" i="0" kern="1200" dirty="0">
              <a:solidFill>
                <a:srgbClr val="000000"/>
              </a:solidFill>
              <a:effectLst/>
              <a:latin typeface="Inter"/>
            </a:rPr>
            <a:t>Resolution Tracking</a:t>
          </a:r>
        </a:p>
      </dsp:txBody>
      <dsp:txXfrm>
        <a:off x="6739277" y="2653962"/>
        <a:ext cx="1868840" cy="1409874"/>
      </dsp:txXfrm>
    </dsp:sp>
    <dsp:sp modelId="{AA156834-8579-4B89-8008-F776A78A5979}">
      <dsp:nvSpPr>
        <dsp:cNvPr id="0" name=""/>
        <dsp:cNvSpPr/>
      </dsp:nvSpPr>
      <dsp:spPr>
        <a:xfrm>
          <a:off x="8547847" y="1992135"/>
          <a:ext cx="628809" cy="48712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8547847" y="2089561"/>
        <a:ext cx="482671" cy="292276"/>
      </dsp:txXfrm>
    </dsp:sp>
    <dsp:sp modelId="{0C6435A1-871D-4618-A013-6B448D38AB54}">
      <dsp:nvSpPr>
        <dsp:cNvPr id="0" name=""/>
        <dsp:cNvSpPr/>
      </dsp:nvSpPr>
      <dsp:spPr>
        <a:xfrm>
          <a:off x="9437672" y="1861299"/>
          <a:ext cx="1956566" cy="1123200"/>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99060" numCol="1" spcCol="1270" anchor="t" anchorCtr="0">
          <a:noAutofit/>
        </a:bodyPr>
        <a:lstStyle/>
        <a:p>
          <a:pPr marL="0" lvl="0" indent="0" algn="l" defTabSz="1155700">
            <a:lnSpc>
              <a:spcPct val="90000"/>
            </a:lnSpc>
            <a:spcBef>
              <a:spcPct val="0"/>
            </a:spcBef>
            <a:spcAft>
              <a:spcPct val="35000"/>
            </a:spcAft>
            <a:buNone/>
          </a:pPr>
          <a:r>
            <a:rPr lang="en-IN" sz="2600" kern="1200" dirty="0"/>
            <a:t>Settlement</a:t>
          </a:r>
        </a:p>
      </dsp:txBody>
      <dsp:txXfrm>
        <a:off x="9437672" y="1861299"/>
        <a:ext cx="1956566" cy="748800"/>
      </dsp:txXfrm>
    </dsp:sp>
    <dsp:sp modelId="{0DE9D0D2-49CC-414D-A4C1-B67934107823}">
      <dsp:nvSpPr>
        <dsp:cNvPr id="0" name=""/>
        <dsp:cNvSpPr/>
      </dsp:nvSpPr>
      <dsp:spPr>
        <a:xfrm>
          <a:off x="9838415" y="2610099"/>
          <a:ext cx="1956566" cy="149760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None/>
          </a:pPr>
          <a:r>
            <a:rPr lang="en-IN" sz="1400" b="0" i="0" kern="1200" dirty="0">
              <a:solidFill>
                <a:srgbClr val="000000"/>
              </a:solidFill>
              <a:effectLst/>
              <a:latin typeface="Inter"/>
            </a:rPr>
            <a:t>Compliance Checks</a:t>
          </a:r>
          <a:endParaRPr lang="en-IN" sz="1400" kern="1200" dirty="0"/>
        </a:p>
        <a:p>
          <a:pPr marL="114300" lvl="1" indent="-114300" algn="l" defTabSz="622300">
            <a:lnSpc>
              <a:spcPct val="90000"/>
            </a:lnSpc>
            <a:spcBef>
              <a:spcPct val="0"/>
            </a:spcBef>
            <a:spcAft>
              <a:spcPct val="15000"/>
            </a:spcAft>
            <a:buChar char="•"/>
          </a:pPr>
          <a:r>
            <a:rPr lang="en-IN" sz="1400" b="0" i="0" kern="1200" dirty="0">
              <a:solidFill>
                <a:srgbClr val="000000"/>
              </a:solidFill>
              <a:effectLst/>
              <a:latin typeface="Inter"/>
            </a:rPr>
            <a:t>Package Assembly</a:t>
          </a:r>
        </a:p>
      </dsp:txBody>
      <dsp:txXfrm>
        <a:off x="9882278" y="2653962"/>
        <a:ext cx="1868840" cy="1409874"/>
      </dsp:txXfrm>
    </dsp:sp>
    <dsp:sp modelId="{E0B624AE-07E0-451B-B242-1BED8D709BF8}">
      <dsp:nvSpPr>
        <dsp:cNvPr id="0" name=""/>
        <dsp:cNvSpPr/>
      </dsp:nvSpPr>
      <dsp:spPr>
        <a:xfrm>
          <a:off x="11690847" y="1992135"/>
          <a:ext cx="628809" cy="48712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11690847" y="2089561"/>
        <a:ext cx="482671" cy="292276"/>
      </dsp:txXfrm>
    </dsp:sp>
    <dsp:sp modelId="{AF680DBA-66CC-4F09-A2BD-274DD7CA27C3}">
      <dsp:nvSpPr>
        <dsp:cNvPr id="0" name=""/>
        <dsp:cNvSpPr/>
      </dsp:nvSpPr>
      <dsp:spPr>
        <a:xfrm>
          <a:off x="12580673" y="1861299"/>
          <a:ext cx="1956566" cy="1123200"/>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99060" numCol="1" spcCol="1270" anchor="t" anchorCtr="0">
          <a:noAutofit/>
        </a:bodyPr>
        <a:lstStyle/>
        <a:p>
          <a:pPr marL="0" lvl="0" indent="0" algn="l" defTabSz="1155700">
            <a:lnSpc>
              <a:spcPct val="90000"/>
            </a:lnSpc>
            <a:spcBef>
              <a:spcPct val="0"/>
            </a:spcBef>
            <a:spcAft>
              <a:spcPct val="35000"/>
            </a:spcAft>
            <a:buNone/>
          </a:pPr>
          <a:r>
            <a:rPr lang="en-IN" sz="2600" b="0" i="0" kern="1200" dirty="0">
              <a:solidFill>
                <a:schemeClr val="bg1"/>
              </a:solidFill>
              <a:effectLst/>
              <a:latin typeface="Inter"/>
            </a:rPr>
            <a:t>Delivery</a:t>
          </a:r>
        </a:p>
      </dsp:txBody>
      <dsp:txXfrm>
        <a:off x="12580673" y="1861299"/>
        <a:ext cx="1956566" cy="748800"/>
      </dsp:txXfrm>
    </dsp:sp>
    <dsp:sp modelId="{2314B5B0-D7B3-46A1-A095-0FEC42BCE857}">
      <dsp:nvSpPr>
        <dsp:cNvPr id="0" name=""/>
        <dsp:cNvSpPr/>
      </dsp:nvSpPr>
      <dsp:spPr>
        <a:xfrm>
          <a:off x="12981415" y="2610099"/>
          <a:ext cx="1956566" cy="1497600"/>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IN" sz="1400" b="0" i="0" kern="1200" dirty="0">
              <a:solidFill>
                <a:srgbClr val="000000"/>
              </a:solidFill>
              <a:effectLst/>
              <a:latin typeface="Inter"/>
              <a:ea typeface="+mn-ea"/>
              <a:cs typeface="+mn-cs"/>
            </a:rPr>
            <a:t>Lender/Client</a:t>
          </a:r>
        </a:p>
        <a:p>
          <a:pPr marL="114300" lvl="1" indent="-114300" algn="l" defTabSz="622300">
            <a:lnSpc>
              <a:spcPct val="90000"/>
            </a:lnSpc>
            <a:spcBef>
              <a:spcPct val="0"/>
            </a:spcBef>
            <a:spcAft>
              <a:spcPct val="15000"/>
            </a:spcAft>
            <a:buChar char="•"/>
          </a:pPr>
          <a:r>
            <a:rPr lang="en-IN" sz="1400" b="0" i="0" kern="1200" dirty="0">
              <a:solidFill>
                <a:srgbClr val="000000"/>
              </a:solidFill>
              <a:effectLst/>
              <a:latin typeface="Inter"/>
              <a:ea typeface="+mn-ea"/>
              <a:cs typeface="+mn-cs"/>
            </a:rPr>
            <a:t>Audit-Ready Output</a:t>
          </a:r>
        </a:p>
      </dsp:txBody>
      <dsp:txXfrm>
        <a:off x="13025278" y="2653962"/>
        <a:ext cx="1868840" cy="140987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48EAA107-65CB-4D12-B576-E8A21B948706}" type="datetimeFigureOut">
              <a:rPr lang="en-IN" smtClean="0"/>
              <a:t>15-12-2025</a:t>
            </a:fld>
            <a:endParaRPr lang="en-I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61C60716-4550-41EB-AF41-1002F45571A8}" type="slidenum">
              <a:rPr lang="en-IN" smtClean="0"/>
              <a:t>‹#›</a:t>
            </a:fld>
            <a:endParaRPr lang="en-IN"/>
          </a:p>
        </p:txBody>
      </p:sp>
    </p:spTree>
    <p:extLst>
      <p:ext uri="{BB962C8B-B14F-4D97-AF65-F5344CB8AC3E}">
        <p14:creationId xmlns:p14="http://schemas.microsoft.com/office/powerpoint/2010/main" val="1882446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C60716-4550-41EB-AF41-1002F45571A8}" type="slidenum">
              <a:rPr lang="en-IN" smtClean="0"/>
              <a:t>1</a:t>
            </a:fld>
            <a:endParaRPr lang="en-IN"/>
          </a:p>
        </p:txBody>
      </p:sp>
    </p:spTree>
    <p:extLst>
      <p:ext uri="{BB962C8B-B14F-4D97-AF65-F5344CB8AC3E}">
        <p14:creationId xmlns:p14="http://schemas.microsoft.com/office/powerpoint/2010/main" val="2508681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dirty="0"/>
          </a:p>
        </p:txBody>
      </p:sp>
    </p:spTree>
    <p:extLst>
      <p:ext uri="{BB962C8B-B14F-4D97-AF65-F5344CB8AC3E}">
        <p14:creationId xmlns:p14="http://schemas.microsoft.com/office/powerpoint/2010/main" val="986242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1BA5F-D33A-919D-A3F6-A7CD39478E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17A0F4-77FC-A63F-2AD6-73F6F7DBF3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804C42-FB71-C4A1-0859-32041FCEDC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CD3932-D9A1-50FB-281C-3D7C86A6BB1A}"/>
              </a:ext>
            </a:extLst>
          </p:cNvPr>
          <p:cNvSpPr>
            <a:spLocks noGrp="1"/>
          </p:cNvSpPr>
          <p:nvPr>
            <p:ph type="sldNum" sz="quarter" idx="10"/>
          </p:nvPr>
        </p:nvSpPr>
        <p:spPr/>
        <p:txBody>
          <a:bodyPr/>
          <a:lstStyle/>
          <a:p>
            <a:fld id="{F7021451-1387-4CA6-816F-3879F97B5CBC}" type="slidenum">
              <a:rPr lang="en-US" smtClean="0"/>
              <a:t>15</a:t>
            </a:fld>
            <a:endParaRPr lang="en-US" dirty="0"/>
          </a:p>
        </p:txBody>
      </p:sp>
    </p:spTree>
    <p:extLst>
      <p:ext uri="{BB962C8B-B14F-4D97-AF65-F5344CB8AC3E}">
        <p14:creationId xmlns:p14="http://schemas.microsoft.com/office/powerpoint/2010/main" val="224733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DEAE-A07E-9E51-80EA-3F5DAE441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C1F96-4D1C-FDB4-192C-8C548C51B1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539CA4-CE34-1487-C496-88B58CDD0A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7620EF-C365-32A4-8965-EFF24D47B9C5}"/>
              </a:ext>
            </a:extLst>
          </p:cNvPr>
          <p:cNvSpPr>
            <a:spLocks noGrp="1"/>
          </p:cNvSpPr>
          <p:nvPr>
            <p:ph type="sldNum" sz="quarter" idx="10"/>
          </p:nvPr>
        </p:nvSpPr>
        <p:spPr/>
        <p:txBody>
          <a:bodyPr/>
          <a:lstStyle/>
          <a:p>
            <a:fld id="{F7021451-1387-4CA6-816F-3879F97B5CBC}" type="slidenum">
              <a:rPr lang="en-US" smtClean="0"/>
              <a:t>16</a:t>
            </a:fld>
            <a:endParaRPr lang="en-US" dirty="0"/>
          </a:p>
        </p:txBody>
      </p:sp>
    </p:spTree>
    <p:extLst>
      <p:ext uri="{BB962C8B-B14F-4D97-AF65-F5344CB8AC3E}">
        <p14:creationId xmlns:p14="http://schemas.microsoft.com/office/powerpoint/2010/main" val="181967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5000" b="0" i="0">
                <a:solidFill>
                  <a:schemeClr val="tx1"/>
                </a:solidFill>
                <a:latin typeface="Arial"/>
                <a:cs typeface="Aria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3200" b="0" i="0">
                <a:solidFill>
                  <a:srgbClr val="006FC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7C9AB-7CAB-AD17-B661-17789C0A05E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E06573-0005-D5E0-2BEF-1EE3BB552EBE}"/>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FA08E8A-285E-9CAE-EAC7-620B1950FAB1}"/>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DB406D8-0C36-C99B-E6EA-DBBC33552ACC}"/>
              </a:ext>
            </a:extLst>
          </p:cNvPr>
          <p:cNvSpPr>
            <a:spLocks noGrp="1"/>
          </p:cNvSpPr>
          <p:nvPr>
            <p:ph type="dt" sz="half" idx="10"/>
          </p:nvPr>
        </p:nvSpPr>
        <p:spPr/>
        <p:txBody>
          <a:bodyPr/>
          <a:lstStyle/>
          <a:p>
            <a:fld id="{AB134690-1557-4C89-A502-4959FE7FAD70}" type="datetimeFigureOut">
              <a:rPr lang="en-US" smtClean="0"/>
              <a:t>12/15/2025</a:t>
            </a:fld>
            <a:endParaRPr lang="en-US" dirty="0"/>
          </a:p>
        </p:txBody>
      </p:sp>
      <p:sp>
        <p:nvSpPr>
          <p:cNvPr id="6" name="Footer Placeholder 5">
            <a:extLst>
              <a:ext uri="{FF2B5EF4-FFF2-40B4-BE49-F238E27FC236}">
                <a16:creationId xmlns:a16="http://schemas.microsoft.com/office/drawing/2014/main" id="{DDBFF4BC-B596-8D41-03A6-4C5CA742197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7713F9C-7372-3F41-90BA-8CD2C0661068}"/>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11955321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10046-A20C-53EA-2D75-B364B44E3FCE}"/>
              </a:ext>
            </a:extLst>
          </p:cNvPr>
          <p:cNvSpPr>
            <a:spLocks noGrp="1"/>
          </p:cNvSpPr>
          <p:nvPr>
            <p:ph type="title"/>
          </p:nvPr>
        </p:nvSpPr>
        <p:spPr>
          <a:xfrm>
            <a:off x="1259682" y="547688"/>
            <a:ext cx="15773400" cy="198834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95568C-A83D-CF82-8761-D2B70CC5ABC2}"/>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98FB6AC2-5A74-2297-6CBA-DCB9D9D064E1}"/>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8FA3D65-8277-0181-DE03-C04E8E6638E8}"/>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4714705B-E4E5-F65D-3A44-5A7D0AE176A9}"/>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EF707AC-271B-57F2-3E4A-7E93487D57FC}"/>
              </a:ext>
            </a:extLst>
          </p:cNvPr>
          <p:cNvSpPr>
            <a:spLocks noGrp="1"/>
          </p:cNvSpPr>
          <p:nvPr>
            <p:ph type="dt" sz="half" idx="10"/>
          </p:nvPr>
        </p:nvSpPr>
        <p:spPr/>
        <p:txBody>
          <a:bodyPr/>
          <a:lstStyle/>
          <a:p>
            <a:fld id="{1160EA64-D806-43AC-9DF2-F8C432F32B4C}" type="datetimeFigureOut">
              <a:rPr lang="en-US" smtClean="0"/>
              <a:t>12/15/2025</a:t>
            </a:fld>
            <a:endParaRPr lang="en-US" dirty="0"/>
          </a:p>
        </p:txBody>
      </p:sp>
      <p:sp>
        <p:nvSpPr>
          <p:cNvPr id="8" name="Footer Placeholder 7">
            <a:extLst>
              <a:ext uri="{FF2B5EF4-FFF2-40B4-BE49-F238E27FC236}">
                <a16:creationId xmlns:a16="http://schemas.microsoft.com/office/drawing/2014/main" id="{D966515B-BA8B-237F-BAAF-E813DE6EC62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8E37C8B-30D5-16C1-1496-B2065DE17DE4}"/>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31162767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E729-C9CB-D3B2-D3D2-45B178E6EE1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2F9FD41-C15E-12B5-4AA1-49A803C2EC8D}"/>
              </a:ext>
            </a:extLst>
          </p:cNvPr>
          <p:cNvSpPr>
            <a:spLocks noGrp="1"/>
          </p:cNvSpPr>
          <p:nvPr>
            <p:ph type="dt" sz="half" idx="10"/>
          </p:nvPr>
        </p:nvSpPr>
        <p:spPr/>
        <p:txBody>
          <a:bodyPr/>
          <a:lstStyle/>
          <a:p>
            <a:fld id="{E1037C31-9E7A-4F99-8774-A0E530DE1A42}" type="datetimeFigureOut">
              <a:rPr lang="en-US" smtClean="0"/>
              <a:t>12/15/2025</a:t>
            </a:fld>
            <a:endParaRPr lang="en-US" dirty="0"/>
          </a:p>
        </p:txBody>
      </p:sp>
      <p:sp>
        <p:nvSpPr>
          <p:cNvPr id="4" name="Footer Placeholder 3">
            <a:extLst>
              <a:ext uri="{FF2B5EF4-FFF2-40B4-BE49-F238E27FC236}">
                <a16:creationId xmlns:a16="http://schemas.microsoft.com/office/drawing/2014/main" id="{0B55A4B0-0977-6CC9-9E2A-4BAD0CC233B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EE1C5F-8708-ECF9-3373-E445506E4730}"/>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6530360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17037-ABAE-42AB-2EF9-50FA6D2A530D}"/>
              </a:ext>
            </a:extLst>
          </p:cNvPr>
          <p:cNvSpPr>
            <a:spLocks noGrp="1"/>
          </p:cNvSpPr>
          <p:nvPr>
            <p:ph type="dt" sz="half" idx="10"/>
          </p:nvPr>
        </p:nvSpPr>
        <p:spPr/>
        <p:txBody>
          <a:bodyPr/>
          <a:lstStyle/>
          <a:p>
            <a:fld id="{C278504F-A551-4DE0-9316-4DCD1D8CC752}" type="datetimeFigureOut">
              <a:rPr lang="en-US" smtClean="0"/>
              <a:t>12/15/2025</a:t>
            </a:fld>
            <a:endParaRPr lang="en-US" dirty="0"/>
          </a:p>
        </p:txBody>
      </p:sp>
      <p:sp>
        <p:nvSpPr>
          <p:cNvPr id="3" name="Footer Placeholder 2">
            <a:extLst>
              <a:ext uri="{FF2B5EF4-FFF2-40B4-BE49-F238E27FC236}">
                <a16:creationId xmlns:a16="http://schemas.microsoft.com/office/drawing/2014/main" id="{0276B620-66B1-5B78-4B6D-70096433CE9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82555D3-884A-9AFC-2C4C-DECD51061EAB}"/>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21160843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42E93-20B3-95FC-7D75-364F09DA581D}"/>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91A33A2-B6EC-A1EB-92DC-B7587047598A}"/>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D62B9A2-2E0D-E098-4A8B-B06B0E582071}"/>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93CE652D-9A62-197F-402F-8770AF275232}"/>
              </a:ext>
            </a:extLst>
          </p:cNvPr>
          <p:cNvSpPr>
            <a:spLocks noGrp="1"/>
          </p:cNvSpPr>
          <p:nvPr>
            <p:ph type="dt" sz="half" idx="10"/>
          </p:nvPr>
        </p:nvSpPr>
        <p:spPr/>
        <p:txBody>
          <a:bodyPr/>
          <a:lstStyle/>
          <a:p>
            <a:fld id="{D1BE4249-C0D0-4B06-8692-E8BB871AF643}" type="datetimeFigureOut">
              <a:rPr lang="en-US" smtClean="0"/>
              <a:t>12/15/2025</a:t>
            </a:fld>
            <a:endParaRPr lang="en-US" dirty="0"/>
          </a:p>
        </p:txBody>
      </p:sp>
      <p:sp>
        <p:nvSpPr>
          <p:cNvPr id="6" name="Footer Placeholder 5">
            <a:extLst>
              <a:ext uri="{FF2B5EF4-FFF2-40B4-BE49-F238E27FC236}">
                <a16:creationId xmlns:a16="http://schemas.microsoft.com/office/drawing/2014/main" id="{CB8235EC-E518-511F-E51A-DD198EEDBD3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D8E849-F343-A270-4BDB-1E70BDD53923}"/>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7677070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43471-E240-00AA-DF32-2CF53C26C234}"/>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D4A3F00-E426-FC42-F650-6AB00E2B1376}"/>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IN"/>
          </a:p>
        </p:txBody>
      </p:sp>
      <p:sp>
        <p:nvSpPr>
          <p:cNvPr id="4" name="Text Placeholder 3">
            <a:extLst>
              <a:ext uri="{FF2B5EF4-FFF2-40B4-BE49-F238E27FC236}">
                <a16:creationId xmlns:a16="http://schemas.microsoft.com/office/drawing/2014/main" id="{BE950A85-111B-1586-807A-E542A9EF080C}"/>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F39BDB25-6F79-A46B-C81F-005B1152BDF2}"/>
              </a:ext>
            </a:extLst>
          </p:cNvPr>
          <p:cNvSpPr>
            <a:spLocks noGrp="1"/>
          </p:cNvSpPr>
          <p:nvPr>
            <p:ph type="dt" sz="half" idx="10"/>
          </p:nvPr>
        </p:nvSpPr>
        <p:spPr/>
        <p:txBody>
          <a:bodyPr/>
          <a:lstStyle/>
          <a:p>
            <a:fld id="{042B0DB6-F5C7-45FB-8CF3-31B45F9C2DAC}" type="datetimeFigureOut">
              <a:rPr lang="en-US" smtClean="0"/>
              <a:t>12/15/2025</a:t>
            </a:fld>
            <a:endParaRPr lang="en-US" dirty="0"/>
          </a:p>
        </p:txBody>
      </p:sp>
      <p:sp>
        <p:nvSpPr>
          <p:cNvPr id="6" name="Footer Placeholder 5">
            <a:extLst>
              <a:ext uri="{FF2B5EF4-FFF2-40B4-BE49-F238E27FC236}">
                <a16:creationId xmlns:a16="http://schemas.microsoft.com/office/drawing/2014/main" id="{BB05C073-7A95-AF88-FD95-D15410A71B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DD30659-3E5C-9DC9-C233-3E023C49FE15}"/>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98131350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DBEC1-6E0A-4650-3947-C3BD4170DF3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90F1FE-BBAF-2528-7F3D-E8C0FFA79B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CE307E-2F65-DDC7-D0B1-0D3A8C7A7CDE}"/>
              </a:ext>
            </a:extLst>
          </p:cNvPr>
          <p:cNvSpPr>
            <a:spLocks noGrp="1"/>
          </p:cNvSpPr>
          <p:nvPr>
            <p:ph type="dt" sz="half" idx="10"/>
          </p:nvPr>
        </p:nvSpPr>
        <p:spPr/>
        <p:txBody>
          <a:bodyPr/>
          <a:lstStyle/>
          <a:p>
            <a:fld id="{E9F9C37B-1D36-470B-8223-D6C91242EC14}" type="datetimeFigureOut">
              <a:rPr lang="en-US" smtClean="0"/>
              <a:t>12/15/2025</a:t>
            </a:fld>
            <a:endParaRPr lang="en-US" dirty="0"/>
          </a:p>
        </p:txBody>
      </p:sp>
      <p:sp>
        <p:nvSpPr>
          <p:cNvPr id="5" name="Footer Placeholder 4">
            <a:extLst>
              <a:ext uri="{FF2B5EF4-FFF2-40B4-BE49-F238E27FC236}">
                <a16:creationId xmlns:a16="http://schemas.microsoft.com/office/drawing/2014/main" id="{095CF8D6-B5E7-72E8-A3AE-6C6F86E84B8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7CAB1D-F92D-AF0C-B148-4EDB6AFEBF7C}"/>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4232258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29E5A5-24EB-5E87-1EB7-A168C39D32A7}"/>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8A14989-A621-EB2A-E711-B6F156DC9421}"/>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DA41BA-9644-3098-B2C0-8B8BA5ADF76A}"/>
              </a:ext>
            </a:extLst>
          </p:cNvPr>
          <p:cNvSpPr>
            <a:spLocks noGrp="1"/>
          </p:cNvSpPr>
          <p:nvPr>
            <p:ph type="dt" sz="half" idx="10"/>
          </p:nvPr>
        </p:nvSpPr>
        <p:spPr/>
        <p:txBody>
          <a:bodyPr/>
          <a:lstStyle/>
          <a:p>
            <a:fld id="{67C6F52A-A82B-47A2-A83A-8C4C91F2D59F}" type="datetimeFigureOut">
              <a:rPr lang="en-US" smtClean="0"/>
              <a:t>12/15/2025</a:t>
            </a:fld>
            <a:endParaRPr lang="en-US" dirty="0"/>
          </a:p>
        </p:txBody>
      </p:sp>
      <p:sp>
        <p:nvSpPr>
          <p:cNvPr id="5" name="Footer Placeholder 4">
            <a:extLst>
              <a:ext uri="{FF2B5EF4-FFF2-40B4-BE49-F238E27FC236}">
                <a16:creationId xmlns:a16="http://schemas.microsoft.com/office/drawing/2014/main" id="{FCA38CAF-E3B2-CDA4-AD07-6F9E0EB7CE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3D4A19A-DA65-CEF7-E173-2B0B14068AE5}"/>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6267788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200" b="0" i="0">
                <a:solidFill>
                  <a:srgbClr val="006FC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0" i="0">
                <a:solidFill>
                  <a:schemeClr val="tx1"/>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4782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58BA6-6B3A-2C9B-099B-9B9326B8657F}"/>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IN"/>
          </a:p>
        </p:txBody>
      </p:sp>
      <p:sp>
        <p:nvSpPr>
          <p:cNvPr id="3" name="Subtitle 2">
            <a:extLst>
              <a:ext uri="{FF2B5EF4-FFF2-40B4-BE49-F238E27FC236}">
                <a16:creationId xmlns:a16="http://schemas.microsoft.com/office/drawing/2014/main" id="{E3DE03A2-27DB-18FD-5336-8506FFC2C1E0}"/>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60369D4-2FBC-11AB-62D3-5A0A74CA574B}"/>
              </a:ext>
            </a:extLst>
          </p:cNvPr>
          <p:cNvSpPr>
            <a:spLocks noGrp="1"/>
          </p:cNvSpPr>
          <p:nvPr>
            <p:ph type="dt" sz="half" idx="10"/>
          </p:nvPr>
        </p:nvSpPr>
        <p:spPr/>
        <p:txBody>
          <a:bodyPr/>
          <a:lstStyle/>
          <a:p>
            <a:fld id="{1160EA64-D806-43AC-9DF2-F8C432F32B4C}" type="datetimeFigureOut">
              <a:rPr lang="en-US" smtClean="0"/>
              <a:t>12/15/2025</a:t>
            </a:fld>
            <a:endParaRPr lang="en-US" dirty="0"/>
          </a:p>
        </p:txBody>
      </p:sp>
      <p:sp>
        <p:nvSpPr>
          <p:cNvPr id="5" name="Footer Placeholder 4">
            <a:extLst>
              <a:ext uri="{FF2B5EF4-FFF2-40B4-BE49-F238E27FC236}">
                <a16:creationId xmlns:a16="http://schemas.microsoft.com/office/drawing/2014/main" id="{1054C58D-00D6-6CAA-5395-0B28D25504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68941E8-BCB4-CDC6-105C-953688A548F5}"/>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9630191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5DA0-5AE2-B085-5840-BB336202CD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FF66852-4433-F9EE-AAF0-B62E9B4A55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F25CC2-19F1-F116-032E-025A15324960}"/>
              </a:ext>
            </a:extLst>
          </p:cNvPr>
          <p:cNvSpPr>
            <a:spLocks noGrp="1"/>
          </p:cNvSpPr>
          <p:nvPr>
            <p:ph type="dt" sz="half" idx="10"/>
          </p:nvPr>
        </p:nvSpPr>
        <p:spPr/>
        <p:txBody>
          <a:bodyPr/>
          <a:lstStyle/>
          <a:p>
            <a:fld id="{F070A7B3-6521-4DCA-87E5-044747A908C1}" type="datetimeFigureOut">
              <a:rPr lang="en-US" smtClean="0"/>
              <a:t>12/15/2025</a:t>
            </a:fld>
            <a:endParaRPr lang="en-US" dirty="0"/>
          </a:p>
        </p:txBody>
      </p:sp>
      <p:sp>
        <p:nvSpPr>
          <p:cNvPr id="5" name="Footer Placeholder 4">
            <a:extLst>
              <a:ext uri="{FF2B5EF4-FFF2-40B4-BE49-F238E27FC236}">
                <a16:creationId xmlns:a16="http://schemas.microsoft.com/office/drawing/2014/main" id="{A83AB0DF-C3E7-0776-ECCB-D598428E5A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C1723D4-6045-8824-8415-A792506766EC}"/>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5727858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B8C48-B82D-CE72-7808-99B962CA01F5}"/>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D8E2879-0A85-BEB1-5697-E754E891F4F8}"/>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23F214-2957-1C33-EAC3-FA91D2189372}"/>
              </a:ext>
            </a:extLst>
          </p:cNvPr>
          <p:cNvSpPr>
            <a:spLocks noGrp="1"/>
          </p:cNvSpPr>
          <p:nvPr>
            <p:ph type="dt" sz="half" idx="10"/>
          </p:nvPr>
        </p:nvSpPr>
        <p:spPr/>
        <p:txBody>
          <a:bodyPr/>
          <a:lstStyle/>
          <a:p>
            <a:fld id="{1160EA64-D806-43AC-9DF2-F8C432F32B4C}" type="datetimeFigureOut">
              <a:rPr lang="en-US" smtClean="0"/>
              <a:t>12/15/2025</a:t>
            </a:fld>
            <a:endParaRPr lang="en-US" dirty="0"/>
          </a:p>
        </p:txBody>
      </p:sp>
      <p:sp>
        <p:nvSpPr>
          <p:cNvPr id="5" name="Footer Placeholder 4">
            <a:extLst>
              <a:ext uri="{FF2B5EF4-FFF2-40B4-BE49-F238E27FC236}">
                <a16:creationId xmlns:a16="http://schemas.microsoft.com/office/drawing/2014/main" id="{2E6CD29F-4072-DC6D-0518-FF51B6CD56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8B7B8A-0B96-ECD3-AD48-6533F1092090}"/>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6133985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41959" y="586129"/>
            <a:ext cx="17404080" cy="1747178"/>
          </a:xfrm>
          <a:prstGeom prst="rect">
            <a:avLst/>
          </a:prstGeom>
        </p:spPr>
        <p:txBody>
          <a:bodyPr wrap="square" lIns="0" tIns="0" rIns="0" bIns="0">
            <a:spAutoFit/>
          </a:bodyPr>
          <a:lstStyle>
            <a:lvl1pPr>
              <a:defRPr sz="5000" b="0" i="0">
                <a:solidFill>
                  <a:schemeClr val="tx1"/>
                </a:solidFill>
                <a:latin typeface="Arial"/>
                <a:cs typeface="Arial"/>
              </a:defRPr>
            </a:lvl1pPr>
          </a:lstStyle>
          <a:p>
            <a:endParaRPr/>
          </a:p>
        </p:txBody>
      </p:sp>
      <p:sp>
        <p:nvSpPr>
          <p:cNvPr id="3" name="Holder 3"/>
          <p:cNvSpPr>
            <a:spLocks noGrp="1"/>
          </p:cNvSpPr>
          <p:nvPr>
            <p:ph type="body" idx="1"/>
          </p:nvPr>
        </p:nvSpPr>
        <p:spPr>
          <a:xfrm>
            <a:off x="986789" y="1864359"/>
            <a:ext cx="8415655" cy="6954520"/>
          </a:xfrm>
          <a:prstGeom prst="rect">
            <a:avLst/>
          </a:prstGeom>
        </p:spPr>
        <p:txBody>
          <a:bodyPr wrap="square" lIns="0" tIns="0" rIns="0" bIns="0">
            <a:spAutoFit/>
          </a:bodyPr>
          <a:lstStyle>
            <a:lvl1pPr>
              <a:defRPr sz="3200" b="0" i="0">
                <a:solidFill>
                  <a:srgbClr val="006FC0"/>
                </a:solidFill>
                <a:latin typeface="Arial"/>
                <a:cs typeface="Aria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12/15/2025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45E6C7-11AD-C3E3-A5E7-1ABE4069DE8D}"/>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332F7B-455E-3426-CA18-E927F7475AE0}"/>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E0273D-4163-771D-F48F-579312930BCF}"/>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160EA64-D806-43AC-9DF2-F8C432F32B4C}" type="datetimeFigureOut">
              <a:rPr lang="en-US" smtClean="0"/>
              <a:t>12/15/2025</a:t>
            </a:fld>
            <a:endParaRPr lang="en-US" dirty="0"/>
          </a:p>
        </p:txBody>
      </p:sp>
      <p:sp>
        <p:nvSpPr>
          <p:cNvPr id="5" name="Footer Placeholder 4">
            <a:extLst>
              <a:ext uri="{FF2B5EF4-FFF2-40B4-BE49-F238E27FC236}">
                <a16:creationId xmlns:a16="http://schemas.microsoft.com/office/drawing/2014/main" id="{E8E7DAE9-CDC4-25B8-2502-E458C31F19C6}"/>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F0EE50E-2AF3-EAA6-33D0-A53BAB8A2923}"/>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23979016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swajaysolutions.com/"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hyperlink" Target="http://www.wexledu.com/" TargetMode="External"/><Relationship Id="rId5" Type="http://schemas.openxmlformats.org/officeDocument/2006/relationships/hyperlink" Target="mailto:support@wexledu.com" TargetMode="Externa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3.svg"/><Relationship Id="rId11" Type="http://schemas.openxmlformats.org/officeDocument/2006/relationships/image" Target="../media/image58.jpe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svg"/><Relationship Id="rId10" Type="http://schemas.openxmlformats.org/officeDocument/2006/relationships/image" Target="../media/image60.jpeg"/><Relationship Id="rId4" Type="http://schemas.openxmlformats.org/officeDocument/2006/relationships/image" Target="../media/image52.png"/><Relationship Id="rId9" Type="http://schemas.openxmlformats.org/officeDocument/2006/relationships/image" Target="../media/image57.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svg"/><Relationship Id="rId7" Type="http://schemas.openxmlformats.org/officeDocument/2006/relationships/image" Target="../media/image71.sv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9.svg"/><Relationship Id="rId10" Type="http://schemas.openxmlformats.org/officeDocument/2006/relationships/image" Target="../media/image5.png"/><Relationship Id="rId4" Type="http://schemas.openxmlformats.org/officeDocument/2006/relationships/image" Target="../media/image68.png"/><Relationship Id="rId9" Type="http://schemas.openxmlformats.org/officeDocument/2006/relationships/image" Target="../media/image73.svg"/></Relationships>
</file>

<file path=ppt/slides/_rels/slide21.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5.png"/><Relationship Id="rId3" Type="http://schemas.openxmlformats.org/officeDocument/2006/relationships/image" Target="../media/image35.png"/><Relationship Id="rId7" Type="http://schemas.openxmlformats.org/officeDocument/2006/relationships/image" Target="../media/image31.png"/><Relationship Id="rId12" Type="http://schemas.openxmlformats.org/officeDocument/2006/relationships/image" Target="../media/image30.svg"/><Relationship Id="rId2" Type="http://schemas.openxmlformats.org/officeDocument/2006/relationships/image" Target="../media/image75.jpg"/><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29.png"/><Relationship Id="rId5" Type="http://schemas.openxmlformats.org/officeDocument/2006/relationships/image" Target="../media/image27.png"/><Relationship Id="rId10" Type="http://schemas.openxmlformats.org/officeDocument/2006/relationships/image" Target="../media/image34.svg"/><Relationship Id="rId4" Type="http://schemas.openxmlformats.org/officeDocument/2006/relationships/image" Target="../media/image36.sv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12649200" y="9303311"/>
            <a:ext cx="4648200" cy="1213153"/>
          </a:xfrm>
          <a:prstGeom prst="rect">
            <a:avLst/>
          </a:prstGeom>
        </p:spPr>
        <p:txBody>
          <a:bodyPr vert="horz" wrap="square" lIns="0" tIns="12700" rIns="0" bIns="0" rtlCol="0">
            <a:spAutoFit/>
          </a:bodyPr>
          <a:lstStyle/>
          <a:p>
            <a:pPr marR="5080" algn="ctr">
              <a:lnSpc>
                <a:spcPct val="100000"/>
              </a:lnSpc>
            </a:pPr>
            <a:r>
              <a:rPr sz="2100" spc="-10" dirty="0">
                <a:solidFill>
                  <a:srgbClr val="737373"/>
                </a:solidFill>
                <a:latin typeface="Arial"/>
                <a:cs typeface="Arial"/>
                <a:hlinkClick r:id="rId3"/>
              </a:rPr>
              <a:t>www.</a:t>
            </a:r>
            <a:r>
              <a:rPr lang="en-US" sz="2100" spc="-10" dirty="0">
                <a:solidFill>
                  <a:srgbClr val="737373"/>
                </a:solidFill>
                <a:latin typeface="Arial"/>
                <a:cs typeface="Arial"/>
                <a:hlinkClick r:id="rId3"/>
              </a:rPr>
              <a:t>swajaysolutions</a:t>
            </a:r>
            <a:r>
              <a:rPr sz="2100" spc="-10" dirty="0">
                <a:solidFill>
                  <a:srgbClr val="737373"/>
                </a:solidFill>
                <a:latin typeface="Arial"/>
                <a:cs typeface="Arial"/>
                <a:hlinkClick r:id="rId3"/>
              </a:rPr>
              <a:t>.com</a:t>
            </a:r>
            <a:endParaRPr lang="en-US" sz="2100" spc="-10" dirty="0">
              <a:solidFill>
                <a:srgbClr val="737373"/>
              </a:solidFill>
              <a:latin typeface="Arial"/>
              <a:cs typeface="Arial"/>
            </a:endParaRPr>
          </a:p>
          <a:p>
            <a:pPr marR="5080" algn="ctr"/>
            <a:endParaRPr lang="en-US" dirty="0">
              <a:solidFill>
                <a:srgbClr val="737373"/>
              </a:solidFill>
              <a:latin typeface="Arial"/>
              <a:cs typeface="Arial"/>
            </a:endParaRPr>
          </a:p>
          <a:p>
            <a:pPr marR="5080" algn="ctr"/>
            <a:endParaRPr lang="en-US" dirty="0">
              <a:latin typeface="Arial"/>
              <a:cs typeface="Arial"/>
            </a:endParaRPr>
          </a:p>
          <a:p>
            <a:pPr marR="5080" algn="ctr">
              <a:lnSpc>
                <a:spcPct val="100000"/>
              </a:lnSpc>
            </a:pPr>
            <a:endParaRPr sz="2100" dirty="0">
              <a:latin typeface="Arial"/>
              <a:cs typeface="Arial"/>
            </a:endParaRPr>
          </a:p>
        </p:txBody>
      </p:sp>
      <p:pic>
        <p:nvPicPr>
          <p:cNvPr id="13" name="Image 1" descr="preencoded.png">
            <a:extLst>
              <a:ext uri="{FF2B5EF4-FFF2-40B4-BE49-F238E27FC236}">
                <a16:creationId xmlns:a16="http://schemas.microsoft.com/office/drawing/2014/main" id="{47AF44E2-C741-CC63-C124-92547954FA05}"/>
              </a:ext>
            </a:extLst>
          </p:cNvPr>
          <p:cNvPicPr>
            <a:picLocks noChangeAspect="1"/>
          </p:cNvPicPr>
          <p:nvPr/>
        </p:nvPicPr>
        <p:blipFill>
          <a:blip r:embed="rId4"/>
          <a:stretch>
            <a:fillRect/>
          </a:stretch>
        </p:blipFill>
        <p:spPr>
          <a:xfrm>
            <a:off x="10134600" y="4838700"/>
            <a:ext cx="6402110" cy="3200400"/>
          </a:xfrm>
          <a:prstGeom prst="rect">
            <a:avLst/>
          </a:prstGeom>
        </p:spPr>
      </p:pic>
      <p:sp>
        <p:nvSpPr>
          <p:cNvPr id="14" name="Text 0">
            <a:extLst>
              <a:ext uri="{FF2B5EF4-FFF2-40B4-BE49-F238E27FC236}">
                <a16:creationId xmlns:a16="http://schemas.microsoft.com/office/drawing/2014/main" id="{32F6BC2D-5232-1414-772D-22B0FBC54649}"/>
              </a:ext>
            </a:extLst>
          </p:cNvPr>
          <p:cNvSpPr/>
          <p:nvPr/>
        </p:nvSpPr>
        <p:spPr>
          <a:xfrm>
            <a:off x="9982200" y="856536"/>
            <a:ext cx="7416403" cy="1402556"/>
          </a:xfrm>
          <a:prstGeom prst="rect">
            <a:avLst/>
          </a:prstGeom>
          <a:noFill/>
          <a:ln/>
        </p:spPr>
        <p:txBody>
          <a:bodyPr wrap="square" lIns="0" tIns="0" rIns="0" bIns="0" rtlCol="0" anchor="t"/>
          <a:lstStyle/>
          <a:p>
            <a:pPr marL="0" indent="0" algn="l">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Innovating Together. Solving Smarter.</a:t>
            </a:r>
            <a:endParaRPr lang="en-US" sz="4400" dirty="0"/>
          </a:p>
        </p:txBody>
      </p:sp>
      <p:sp>
        <p:nvSpPr>
          <p:cNvPr id="17" name="Text 1">
            <a:extLst>
              <a:ext uri="{FF2B5EF4-FFF2-40B4-BE49-F238E27FC236}">
                <a16:creationId xmlns:a16="http://schemas.microsoft.com/office/drawing/2014/main" id="{80C663A7-124D-9140-F401-CB0E80F84033}"/>
              </a:ext>
            </a:extLst>
          </p:cNvPr>
          <p:cNvSpPr/>
          <p:nvPr/>
        </p:nvSpPr>
        <p:spPr>
          <a:xfrm>
            <a:off x="10109597" y="2813804"/>
            <a:ext cx="7416403" cy="1110496"/>
          </a:xfrm>
          <a:prstGeom prst="rect">
            <a:avLst/>
          </a:prstGeom>
          <a:noFill/>
          <a:ln/>
        </p:spPr>
        <p:txBody>
          <a:bodyPr wrap="square" lIns="0" tIns="0" rIns="0" bIns="0" rtlCol="0" anchor="t"/>
          <a:lstStyle/>
          <a:p>
            <a:pPr marL="0" indent="0" algn="l">
              <a:lnSpc>
                <a:spcPts val="2900"/>
              </a:lnSpc>
              <a:buNone/>
            </a:pPr>
            <a:r>
              <a:rPr lang="en-US" sz="2000" i="1" dirty="0">
                <a:solidFill>
                  <a:srgbClr val="3D3838"/>
                </a:solidFill>
                <a:latin typeface="Source Sans 3" pitchFamily="34" charset="0"/>
                <a:ea typeface="Source Sans 3" pitchFamily="34" charset="-122"/>
                <a:cs typeface="Source Sans 3" pitchFamily="34" charset="-120"/>
              </a:rPr>
              <a:t>Empowering businesses through collaboration, innovation, and technology. As your trusted partner, we deliver excellence through cutting-edge solutions tailored to your unique challenges.</a:t>
            </a:r>
            <a:endParaRPr lang="en-US" sz="2000" i="1" dirty="0"/>
          </a:p>
        </p:txBody>
      </p:sp>
      <p:grpSp>
        <p:nvGrpSpPr>
          <p:cNvPr id="10" name="Group 9">
            <a:extLst>
              <a:ext uri="{FF2B5EF4-FFF2-40B4-BE49-F238E27FC236}">
                <a16:creationId xmlns:a16="http://schemas.microsoft.com/office/drawing/2014/main" id="{0FEE0824-A798-627F-C781-FA76CA7D4285}"/>
              </a:ext>
            </a:extLst>
          </p:cNvPr>
          <p:cNvGrpSpPr/>
          <p:nvPr/>
        </p:nvGrpSpPr>
        <p:grpSpPr>
          <a:xfrm>
            <a:off x="1466850" y="1943100"/>
            <a:ext cx="5772150" cy="5867400"/>
            <a:chOff x="1314450" y="800100"/>
            <a:chExt cx="5324475" cy="6846570"/>
          </a:xfrm>
        </p:grpSpPr>
        <p:pic>
          <p:nvPicPr>
            <p:cNvPr id="6" name="Image 5">
              <a:extLst>
                <a:ext uri="{FF2B5EF4-FFF2-40B4-BE49-F238E27FC236}">
                  <a16:creationId xmlns:a16="http://schemas.microsoft.com/office/drawing/2014/main" id="{9CA542DB-F0EC-A3D8-3694-110E898F6305}"/>
                </a:ext>
              </a:extLst>
            </p:cNvPr>
            <p:cNvPicPr>
              <a:picLocks/>
            </p:cNvPicPr>
            <p:nvPr/>
          </p:nvPicPr>
          <p:blipFill>
            <a:blip r:embed="rId5" cstate="print"/>
            <a:stretch>
              <a:fillRect/>
            </a:stretch>
          </p:blipFill>
          <p:spPr>
            <a:xfrm>
              <a:off x="1752600" y="800100"/>
              <a:ext cx="4886325" cy="5562600"/>
            </a:xfrm>
            <a:prstGeom prst="rect">
              <a:avLst/>
            </a:prstGeom>
          </p:spPr>
        </p:pic>
        <p:pic>
          <p:nvPicPr>
            <p:cNvPr id="8" name="Image 6">
              <a:extLst>
                <a:ext uri="{FF2B5EF4-FFF2-40B4-BE49-F238E27FC236}">
                  <a16:creationId xmlns:a16="http://schemas.microsoft.com/office/drawing/2014/main" id="{737D645C-0F0B-6CBE-56F9-ADAE4CF65FB8}"/>
                </a:ext>
              </a:extLst>
            </p:cNvPr>
            <p:cNvPicPr>
              <a:picLocks/>
            </p:cNvPicPr>
            <p:nvPr/>
          </p:nvPicPr>
          <p:blipFill>
            <a:blip r:embed="rId6" cstate="print"/>
            <a:stretch>
              <a:fillRect/>
            </a:stretch>
          </p:blipFill>
          <p:spPr>
            <a:xfrm>
              <a:off x="2769235" y="6515100"/>
              <a:ext cx="2383155" cy="728345"/>
            </a:xfrm>
            <a:prstGeom prst="rect">
              <a:avLst/>
            </a:prstGeom>
          </p:spPr>
        </p:pic>
        <p:pic>
          <p:nvPicPr>
            <p:cNvPr id="9" name="Image 7">
              <a:extLst>
                <a:ext uri="{FF2B5EF4-FFF2-40B4-BE49-F238E27FC236}">
                  <a16:creationId xmlns:a16="http://schemas.microsoft.com/office/drawing/2014/main" id="{2C647FBF-B6AE-2F87-5C3E-B68B64BC6DDC}"/>
                </a:ext>
              </a:extLst>
            </p:cNvPr>
            <p:cNvPicPr>
              <a:picLocks/>
            </p:cNvPicPr>
            <p:nvPr/>
          </p:nvPicPr>
          <p:blipFill>
            <a:blip r:embed="rId7" cstate="print"/>
            <a:stretch>
              <a:fillRect/>
            </a:stretch>
          </p:blipFill>
          <p:spPr>
            <a:xfrm>
              <a:off x="1314450" y="7389495"/>
              <a:ext cx="5238750" cy="257175"/>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068800" y="0"/>
            <a:ext cx="1219200" cy="9563094"/>
          </a:xfrm>
          <a:custGeom>
            <a:avLst/>
            <a:gdLst/>
            <a:ahLst/>
            <a:cxnLst/>
            <a:rect l="l" t="t" r="r" b="b"/>
            <a:pathLst>
              <a:path w="4114800" h="10287000">
                <a:moveTo>
                  <a:pt x="4114800" y="0"/>
                </a:moveTo>
                <a:lnTo>
                  <a:pt x="0" y="0"/>
                </a:lnTo>
                <a:lnTo>
                  <a:pt x="0" y="10287000"/>
                </a:lnTo>
                <a:lnTo>
                  <a:pt x="4114800" y="10287000"/>
                </a:lnTo>
                <a:lnTo>
                  <a:pt x="4114800" y="0"/>
                </a:lnTo>
                <a:close/>
              </a:path>
            </a:pathLst>
          </a:custGeom>
          <a:solidFill>
            <a:schemeClr val="accent1"/>
          </a:solidFill>
        </p:spPr>
        <p:txBody>
          <a:bodyPr wrap="square" lIns="0" tIns="0" rIns="0" bIns="0" rtlCol="0"/>
          <a:lstStyle/>
          <a:p>
            <a:endParaRPr/>
          </a:p>
        </p:txBody>
      </p:sp>
      <p:sp>
        <p:nvSpPr>
          <p:cNvPr id="4" name="object 4"/>
          <p:cNvSpPr txBox="1">
            <a:spLocks noGrp="1"/>
          </p:cNvSpPr>
          <p:nvPr>
            <p:ph type="title"/>
          </p:nvPr>
        </p:nvSpPr>
        <p:spPr>
          <a:xfrm>
            <a:off x="2743200" y="2473859"/>
            <a:ext cx="8634730" cy="1398905"/>
          </a:xfrm>
          <a:prstGeom prst="rect">
            <a:avLst/>
          </a:prstGeom>
        </p:spPr>
        <p:txBody>
          <a:bodyPr vert="horz" wrap="square" lIns="0" tIns="13335" rIns="0" bIns="0" rtlCol="0">
            <a:spAutoFit/>
          </a:bodyPr>
          <a:lstStyle/>
          <a:p>
            <a:pPr marL="12700">
              <a:lnSpc>
                <a:spcPct val="100000"/>
              </a:lnSpc>
              <a:spcBef>
                <a:spcPts val="105"/>
              </a:spcBef>
            </a:pPr>
            <a:r>
              <a:rPr sz="4500" spc="480" dirty="0"/>
              <a:t>A</a:t>
            </a:r>
            <a:r>
              <a:rPr sz="4500" spc="275" dirty="0"/>
              <a:t> </a:t>
            </a:r>
            <a:r>
              <a:rPr sz="4500" spc="484" dirty="0"/>
              <a:t>Revolutionary</a:t>
            </a:r>
            <a:r>
              <a:rPr sz="4500" spc="280" dirty="0"/>
              <a:t> </a:t>
            </a:r>
            <a:r>
              <a:rPr sz="4500" spc="515" dirty="0"/>
              <a:t>Approach</a:t>
            </a:r>
            <a:r>
              <a:rPr sz="4500" spc="330" dirty="0"/>
              <a:t> </a:t>
            </a:r>
            <a:r>
              <a:rPr sz="4500" spc="-50" dirty="0"/>
              <a:t>–</a:t>
            </a:r>
            <a:endParaRPr sz="4500" dirty="0"/>
          </a:p>
          <a:p>
            <a:pPr marL="12700">
              <a:lnSpc>
                <a:spcPct val="100000"/>
              </a:lnSpc>
              <a:spcBef>
                <a:spcPts val="5"/>
              </a:spcBef>
            </a:pPr>
            <a:r>
              <a:rPr sz="4500" spc="495" dirty="0"/>
              <a:t>What</a:t>
            </a:r>
            <a:r>
              <a:rPr sz="4500" spc="265" dirty="0"/>
              <a:t> </a:t>
            </a:r>
            <a:r>
              <a:rPr sz="4500" spc="484" dirty="0"/>
              <a:t>Happens</a:t>
            </a:r>
            <a:r>
              <a:rPr sz="4500" spc="204" dirty="0"/>
              <a:t> </a:t>
            </a:r>
            <a:r>
              <a:rPr sz="4500" spc="600" dirty="0"/>
              <a:t>Next</a:t>
            </a:r>
            <a:endParaRPr sz="4500" dirty="0"/>
          </a:p>
        </p:txBody>
      </p:sp>
      <p:sp>
        <p:nvSpPr>
          <p:cNvPr id="5" name="object 5"/>
          <p:cNvSpPr/>
          <p:nvPr/>
        </p:nvSpPr>
        <p:spPr>
          <a:xfrm>
            <a:off x="2902585" y="4693820"/>
            <a:ext cx="4627245" cy="0"/>
          </a:xfrm>
          <a:custGeom>
            <a:avLst/>
            <a:gdLst/>
            <a:ahLst/>
            <a:cxnLst/>
            <a:rect l="l" t="t" r="r" b="b"/>
            <a:pathLst>
              <a:path w="4627244">
                <a:moveTo>
                  <a:pt x="4627244" y="0"/>
                </a:moveTo>
                <a:lnTo>
                  <a:pt x="0" y="0"/>
                </a:lnTo>
              </a:path>
            </a:pathLst>
          </a:custGeom>
          <a:ln w="19050">
            <a:solidFill>
              <a:srgbClr val="000000"/>
            </a:solidFill>
          </a:ln>
        </p:spPr>
        <p:txBody>
          <a:bodyPr wrap="square" lIns="0" tIns="0" rIns="0" bIns="0" rtlCol="0"/>
          <a:lstStyle/>
          <a:p>
            <a:endParaRPr/>
          </a:p>
        </p:txBody>
      </p:sp>
      <p:sp>
        <p:nvSpPr>
          <p:cNvPr id="6" name="object 6"/>
          <p:cNvSpPr txBox="1"/>
          <p:nvPr/>
        </p:nvSpPr>
        <p:spPr>
          <a:xfrm>
            <a:off x="2834640" y="4135083"/>
            <a:ext cx="2866390" cy="391795"/>
          </a:xfrm>
          <a:prstGeom prst="rect">
            <a:avLst/>
          </a:prstGeom>
        </p:spPr>
        <p:txBody>
          <a:bodyPr vert="horz" wrap="square" lIns="0" tIns="12700" rIns="0" bIns="0" rtlCol="0">
            <a:spAutoFit/>
          </a:bodyPr>
          <a:lstStyle/>
          <a:p>
            <a:pPr marL="12700">
              <a:lnSpc>
                <a:spcPct val="100000"/>
              </a:lnSpc>
              <a:spcBef>
                <a:spcPts val="100"/>
              </a:spcBef>
            </a:pPr>
            <a:r>
              <a:rPr sz="2400" spc="254" dirty="0">
                <a:solidFill>
                  <a:srgbClr val="006FC0"/>
                </a:solidFill>
                <a:latin typeface="Arial"/>
                <a:cs typeface="Arial"/>
              </a:rPr>
              <a:t>Let’s</a:t>
            </a:r>
            <a:r>
              <a:rPr sz="2400" spc="125" dirty="0">
                <a:solidFill>
                  <a:srgbClr val="006FC0"/>
                </a:solidFill>
                <a:latin typeface="Arial"/>
                <a:cs typeface="Arial"/>
              </a:rPr>
              <a:t> </a:t>
            </a:r>
            <a:r>
              <a:rPr sz="2400" spc="254" dirty="0">
                <a:solidFill>
                  <a:srgbClr val="006FC0"/>
                </a:solidFill>
                <a:latin typeface="Arial"/>
                <a:cs typeface="Arial"/>
              </a:rPr>
              <a:t>Get</a:t>
            </a:r>
            <a:r>
              <a:rPr sz="2400" spc="150" dirty="0">
                <a:solidFill>
                  <a:srgbClr val="006FC0"/>
                </a:solidFill>
                <a:latin typeface="Arial"/>
                <a:cs typeface="Arial"/>
              </a:rPr>
              <a:t> </a:t>
            </a:r>
            <a:r>
              <a:rPr sz="2400" spc="260" dirty="0">
                <a:solidFill>
                  <a:srgbClr val="006FC0"/>
                </a:solidFill>
                <a:latin typeface="Arial"/>
                <a:cs typeface="Arial"/>
              </a:rPr>
              <a:t>Started</a:t>
            </a:r>
            <a:endParaRPr sz="2400" dirty="0">
              <a:latin typeface="Arial"/>
              <a:cs typeface="Arial"/>
            </a:endParaRPr>
          </a:p>
        </p:txBody>
      </p:sp>
      <p:grpSp>
        <p:nvGrpSpPr>
          <p:cNvPr id="7" name="object 7"/>
          <p:cNvGrpSpPr/>
          <p:nvPr/>
        </p:nvGrpSpPr>
        <p:grpSpPr>
          <a:xfrm>
            <a:off x="2376233" y="6008333"/>
            <a:ext cx="685800" cy="685800"/>
            <a:chOff x="8658288" y="5086413"/>
            <a:chExt cx="685800" cy="685800"/>
          </a:xfrm>
        </p:grpSpPr>
        <p:sp>
          <p:nvSpPr>
            <p:cNvPr id="8" name="object 8"/>
            <p:cNvSpPr/>
            <p:nvPr/>
          </p:nvSpPr>
          <p:spPr>
            <a:xfrm>
              <a:off x="8663051" y="5091176"/>
              <a:ext cx="676275" cy="676275"/>
            </a:xfrm>
            <a:custGeom>
              <a:avLst/>
              <a:gdLst/>
              <a:ahLst/>
              <a:cxnLst/>
              <a:rect l="l" t="t" r="r" b="b"/>
              <a:pathLst>
                <a:path w="676275" h="676275">
                  <a:moveTo>
                    <a:pt x="338074" y="0"/>
                  </a:moveTo>
                  <a:lnTo>
                    <a:pt x="292204" y="3086"/>
                  </a:lnTo>
                  <a:lnTo>
                    <a:pt x="248208" y="12077"/>
                  </a:lnTo>
                  <a:lnTo>
                    <a:pt x="206490" y="26570"/>
                  </a:lnTo>
                  <a:lnTo>
                    <a:pt x="167451" y="46162"/>
                  </a:lnTo>
                  <a:lnTo>
                    <a:pt x="131496" y="70448"/>
                  </a:lnTo>
                  <a:lnTo>
                    <a:pt x="99028" y="99028"/>
                  </a:lnTo>
                  <a:lnTo>
                    <a:pt x="70448" y="131496"/>
                  </a:lnTo>
                  <a:lnTo>
                    <a:pt x="46162" y="167451"/>
                  </a:lnTo>
                  <a:lnTo>
                    <a:pt x="26570" y="206490"/>
                  </a:lnTo>
                  <a:lnTo>
                    <a:pt x="12077" y="248208"/>
                  </a:lnTo>
                  <a:lnTo>
                    <a:pt x="3086" y="292204"/>
                  </a:lnTo>
                  <a:lnTo>
                    <a:pt x="0" y="338074"/>
                  </a:lnTo>
                  <a:lnTo>
                    <a:pt x="3086" y="383946"/>
                  </a:lnTo>
                  <a:lnTo>
                    <a:pt x="12077" y="427948"/>
                  </a:lnTo>
                  <a:lnTo>
                    <a:pt x="26570" y="469677"/>
                  </a:lnTo>
                  <a:lnTo>
                    <a:pt x="46162" y="508729"/>
                  </a:lnTo>
                  <a:lnTo>
                    <a:pt x="70448" y="544698"/>
                  </a:lnTo>
                  <a:lnTo>
                    <a:pt x="99028" y="577183"/>
                  </a:lnTo>
                  <a:lnTo>
                    <a:pt x="131496" y="605778"/>
                  </a:lnTo>
                  <a:lnTo>
                    <a:pt x="167451" y="630079"/>
                  </a:lnTo>
                  <a:lnTo>
                    <a:pt x="206490" y="649684"/>
                  </a:lnTo>
                  <a:lnTo>
                    <a:pt x="248208" y="664187"/>
                  </a:lnTo>
                  <a:lnTo>
                    <a:pt x="292204" y="673185"/>
                  </a:lnTo>
                  <a:lnTo>
                    <a:pt x="338074" y="676275"/>
                  </a:lnTo>
                  <a:lnTo>
                    <a:pt x="383946" y="673185"/>
                  </a:lnTo>
                  <a:lnTo>
                    <a:pt x="427948" y="664187"/>
                  </a:lnTo>
                  <a:lnTo>
                    <a:pt x="469677" y="649684"/>
                  </a:lnTo>
                  <a:lnTo>
                    <a:pt x="508729" y="630079"/>
                  </a:lnTo>
                  <a:lnTo>
                    <a:pt x="544698" y="605778"/>
                  </a:lnTo>
                  <a:lnTo>
                    <a:pt x="577183" y="577183"/>
                  </a:lnTo>
                  <a:lnTo>
                    <a:pt x="605778" y="544698"/>
                  </a:lnTo>
                  <a:lnTo>
                    <a:pt x="630079" y="508729"/>
                  </a:lnTo>
                  <a:lnTo>
                    <a:pt x="649684" y="469677"/>
                  </a:lnTo>
                  <a:lnTo>
                    <a:pt x="664187" y="427948"/>
                  </a:lnTo>
                  <a:lnTo>
                    <a:pt x="673185" y="383946"/>
                  </a:lnTo>
                  <a:lnTo>
                    <a:pt x="676275" y="338074"/>
                  </a:lnTo>
                  <a:lnTo>
                    <a:pt x="673185" y="292204"/>
                  </a:lnTo>
                  <a:lnTo>
                    <a:pt x="664187" y="248208"/>
                  </a:lnTo>
                  <a:lnTo>
                    <a:pt x="649684" y="206490"/>
                  </a:lnTo>
                  <a:lnTo>
                    <a:pt x="630079" y="167451"/>
                  </a:lnTo>
                  <a:lnTo>
                    <a:pt x="605778" y="131496"/>
                  </a:lnTo>
                  <a:lnTo>
                    <a:pt x="577183" y="99028"/>
                  </a:lnTo>
                  <a:lnTo>
                    <a:pt x="544698" y="70448"/>
                  </a:lnTo>
                  <a:lnTo>
                    <a:pt x="508729" y="46162"/>
                  </a:lnTo>
                  <a:lnTo>
                    <a:pt x="469677" y="26570"/>
                  </a:lnTo>
                  <a:lnTo>
                    <a:pt x="427948" y="12077"/>
                  </a:lnTo>
                  <a:lnTo>
                    <a:pt x="383946" y="3086"/>
                  </a:lnTo>
                  <a:lnTo>
                    <a:pt x="338074" y="0"/>
                  </a:lnTo>
                  <a:close/>
                </a:path>
              </a:pathLst>
            </a:custGeom>
            <a:solidFill>
              <a:srgbClr val="FFCE08"/>
            </a:solidFill>
          </p:spPr>
          <p:txBody>
            <a:bodyPr wrap="square" lIns="0" tIns="0" rIns="0" bIns="0" rtlCol="0"/>
            <a:lstStyle/>
            <a:p>
              <a:endParaRPr/>
            </a:p>
          </p:txBody>
        </p:sp>
        <p:sp>
          <p:nvSpPr>
            <p:cNvPr id="9" name="object 9"/>
            <p:cNvSpPr/>
            <p:nvPr/>
          </p:nvSpPr>
          <p:spPr>
            <a:xfrm>
              <a:off x="8663051" y="5091176"/>
              <a:ext cx="676275" cy="676275"/>
            </a:xfrm>
            <a:custGeom>
              <a:avLst/>
              <a:gdLst/>
              <a:ahLst/>
              <a:cxnLst/>
              <a:rect l="l" t="t" r="r" b="b"/>
              <a:pathLst>
                <a:path w="676275" h="676275">
                  <a:moveTo>
                    <a:pt x="0" y="338074"/>
                  </a:moveTo>
                  <a:lnTo>
                    <a:pt x="3086" y="292204"/>
                  </a:lnTo>
                  <a:lnTo>
                    <a:pt x="12077" y="248208"/>
                  </a:lnTo>
                  <a:lnTo>
                    <a:pt x="26570" y="206490"/>
                  </a:lnTo>
                  <a:lnTo>
                    <a:pt x="46162" y="167451"/>
                  </a:lnTo>
                  <a:lnTo>
                    <a:pt x="70448" y="131496"/>
                  </a:lnTo>
                  <a:lnTo>
                    <a:pt x="99028" y="99028"/>
                  </a:lnTo>
                  <a:lnTo>
                    <a:pt x="131496" y="70448"/>
                  </a:lnTo>
                  <a:lnTo>
                    <a:pt x="167451" y="46162"/>
                  </a:lnTo>
                  <a:lnTo>
                    <a:pt x="206490" y="26570"/>
                  </a:lnTo>
                  <a:lnTo>
                    <a:pt x="248208" y="12077"/>
                  </a:lnTo>
                  <a:lnTo>
                    <a:pt x="292204" y="3086"/>
                  </a:lnTo>
                  <a:lnTo>
                    <a:pt x="338074" y="0"/>
                  </a:lnTo>
                  <a:lnTo>
                    <a:pt x="383946" y="3086"/>
                  </a:lnTo>
                  <a:lnTo>
                    <a:pt x="427948" y="12077"/>
                  </a:lnTo>
                  <a:lnTo>
                    <a:pt x="469677" y="26570"/>
                  </a:lnTo>
                  <a:lnTo>
                    <a:pt x="508729" y="46162"/>
                  </a:lnTo>
                  <a:lnTo>
                    <a:pt x="544698" y="70448"/>
                  </a:lnTo>
                  <a:lnTo>
                    <a:pt x="577183" y="99028"/>
                  </a:lnTo>
                  <a:lnTo>
                    <a:pt x="605778" y="131496"/>
                  </a:lnTo>
                  <a:lnTo>
                    <a:pt x="630079" y="167451"/>
                  </a:lnTo>
                  <a:lnTo>
                    <a:pt x="649684" y="206490"/>
                  </a:lnTo>
                  <a:lnTo>
                    <a:pt x="664187" y="248208"/>
                  </a:lnTo>
                  <a:lnTo>
                    <a:pt x="673185" y="292204"/>
                  </a:lnTo>
                  <a:lnTo>
                    <a:pt x="676275" y="338074"/>
                  </a:lnTo>
                  <a:lnTo>
                    <a:pt x="673185" y="383946"/>
                  </a:lnTo>
                  <a:lnTo>
                    <a:pt x="664187" y="427948"/>
                  </a:lnTo>
                  <a:lnTo>
                    <a:pt x="649684" y="469677"/>
                  </a:lnTo>
                  <a:lnTo>
                    <a:pt x="630079" y="508729"/>
                  </a:lnTo>
                  <a:lnTo>
                    <a:pt x="605778" y="544698"/>
                  </a:lnTo>
                  <a:lnTo>
                    <a:pt x="577183" y="577183"/>
                  </a:lnTo>
                  <a:lnTo>
                    <a:pt x="544698" y="605778"/>
                  </a:lnTo>
                  <a:lnTo>
                    <a:pt x="508729" y="630079"/>
                  </a:lnTo>
                  <a:lnTo>
                    <a:pt x="469677" y="649684"/>
                  </a:lnTo>
                  <a:lnTo>
                    <a:pt x="427948" y="664187"/>
                  </a:lnTo>
                  <a:lnTo>
                    <a:pt x="383946" y="673185"/>
                  </a:lnTo>
                  <a:lnTo>
                    <a:pt x="338074" y="676275"/>
                  </a:lnTo>
                  <a:lnTo>
                    <a:pt x="292204" y="673185"/>
                  </a:lnTo>
                  <a:lnTo>
                    <a:pt x="248208" y="664187"/>
                  </a:lnTo>
                  <a:lnTo>
                    <a:pt x="206490" y="649684"/>
                  </a:lnTo>
                  <a:lnTo>
                    <a:pt x="167451" y="630079"/>
                  </a:lnTo>
                  <a:lnTo>
                    <a:pt x="131496" y="605778"/>
                  </a:lnTo>
                  <a:lnTo>
                    <a:pt x="99028" y="577183"/>
                  </a:lnTo>
                  <a:lnTo>
                    <a:pt x="70448" y="544698"/>
                  </a:lnTo>
                  <a:lnTo>
                    <a:pt x="46162" y="508729"/>
                  </a:lnTo>
                  <a:lnTo>
                    <a:pt x="26570" y="469677"/>
                  </a:lnTo>
                  <a:lnTo>
                    <a:pt x="12077" y="427948"/>
                  </a:lnTo>
                  <a:lnTo>
                    <a:pt x="3086" y="383946"/>
                  </a:lnTo>
                  <a:lnTo>
                    <a:pt x="0" y="338074"/>
                  </a:lnTo>
                  <a:close/>
                </a:path>
              </a:pathLst>
            </a:custGeom>
            <a:ln w="9525">
              <a:solidFill>
                <a:srgbClr val="FFCE08"/>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8839200" y="5267325"/>
              <a:ext cx="314325" cy="314325"/>
            </a:xfrm>
            <a:prstGeom prst="rect">
              <a:avLst/>
            </a:prstGeom>
          </p:spPr>
        </p:pic>
      </p:grpSp>
      <p:sp>
        <p:nvSpPr>
          <p:cNvPr id="11" name="object 11"/>
          <p:cNvSpPr txBox="1"/>
          <p:nvPr/>
        </p:nvSpPr>
        <p:spPr>
          <a:xfrm>
            <a:off x="3340100" y="6036146"/>
            <a:ext cx="7861300" cy="936154"/>
          </a:xfrm>
          <a:prstGeom prst="rect">
            <a:avLst/>
          </a:prstGeom>
        </p:spPr>
        <p:txBody>
          <a:bodyPr vert="horz" wrap="square" lIns="0" tIns="12700" rIns="0" bIns="0" rtlCol="0">
            <a:spAutoFit/>
          </a:bodyPr>
          <a:lstStyle/>
          <a:p>
            <a:pPr marL="12700">
              <a:lnSpc>
                <a:spcPct val="100000"/>
              </a:lnSpc>
              <a:spcBef>
                <a:spcPts val="100"/>
              </a:spcBef>
            </a:pPr>
            <a:r>
              <a:rPr sz="3000" dirty="0">
                <a:latin typeface="Arial"/>
                <a:cs typeface="Arial"/>
              </a:rPr>
              <a:t>Pick</a:t>
            </a:r>
            <a:r>
              <a:rPr sz="3000" spc="-40" dirty="0">
                <a:latin typeface="Arial"/>
                <a:cs typeface="Arial"/>
              </a:rPr>
              <a:t> </a:t>
            </a:r>
            <a:r>
              <a:rPr sz="3000" dirty="0">
                <a:latin typeface="Arial"/>
                <a:cs typeface="Arial"/>
              </a:rPr>
              <a:t>your “</a:t>
            </a:r>
            <a:r>
              <a:rPr lang="en-US" sz="3000" dirty="0">
                <a:latin typeface="Arial"/>
                <a:cs typeface="Arial"/>
              </a:rPr>
              <a:t>business critical</a:t>
            </a:r>
            <a:r>
              <a:rPr sz="3000" dirty="0">
                <a:latin typeface="Arial"/>
                <a:cs typeface="Arial"/>
              </a:rPr>
              <a:t>”</a:t>
            </a:r>
            <a:r>
              <a:rPr sz="3000" spc="-70" dirty="0">
                <a:latin typeface="Arial"/>
                <a:cs typeface="Arial"/>
              </a:rPr>
              <a:t> </a:t>
            </a:r>
            <a:r>
              <a:rPr sz="3000" dirty="0">
                <a:latin typeface="Arial"/>
                <a:cs typeface="Arial"/>
              </a:rPr>
              <a:t>use </a:t>
            </a:r>
            <a:r>
              <a:rPr sz="3000" spc="-10" dirty="0">
                <a:latin typeface="Arial"/>
                <a:cs typeface="Arial"/>
              </a:rPr>
              <a:t>case—</a:t>
            </a:r>
            <a:r>
              <a:rPr sz="3000" dirty="0">
                <a:latin typeface="Arial"/>
                <a:cs typeface="Arial"/>
              </a:rPr>
              <a:t>let’s</a:t>
            </a:r>
            <a:r>
              <a:rPr sz="3000" spc="-40" dirty="0">
                <a:latin typeface="Arial"/>
                <a:cs typeface="Arial"/>
              </a:rPr>
              <a:t> </a:t>
            </a:r>
            <a:r>
              <a:rPr sz="3000" dirty="0">
                <a:latin typeface="Arial"/>
                <a:cs typeface="Arial"/>
              </a:rPr>
              <a:t>start</a:t>
            </a:r>
            <a:r>
              <a:rPr sz="3000" spc="-60" dirty="0">
                <a:latin typeface="Arial"/>
                <a:cs typeface="Arial"/>
              </a:rPr>
              <a:t> </a:t>
            </a:r>
            <a:r>
              <a:rPr sz="3000" spc="-25" dirty="0">
                <a:latin typeface="Arial"/>
                <a:cs typeface="Arial"/>
              </a:rPr>
              <a:t>the</a:t>
            </a:r>
            <a:r>
              <a:rPr lang="en-US" sz="3000" spc="-25" dirty="0">
                <a:latin typeface="Arial"/>
                <a:cs typeface="Arial"/>
              </a:rPr>
              <a:t> </a:t>
            </a:r>
            <a:r>
              <a:rPr sz="3000" spc="-25" dirty="0">
                <a:latin typeface="Arial"/>
                <a:cs typeface="Arial"/>
              </a:rPr>
              <a:t>POC</a:t>
            </a:r>
            <a:endParaRPr sz="3000" dirty="0">
              <a:latin typeface="Arial"/>
              <a:cs typeface="Arial"/>
            </a:endParaRPr>
          </a:p>
        </p:txBody>
      </p:sp>
      <p:sp>
        <p:nvSpPr>
          <p:cNvPr id="16" name="TextBox 15">
            <a:extLst>
              <a:ext uri="{FF2B5EF4-FFF2-40B4-BE49-F238E27FC236}">
                <a16:creationId xmlns:a16="http://schemas.microsoft.com/office/drawing/2014/main" id="{9972D82A-B520-DDB4-93BA-BAEE5651C097}"/>
              </a:ext>
            </a:extLst>
          </p:cNvPr>
          <p:cNvSpPr txBox="1"/>
          <p:nvPr/>
        </p:nvSpPr>
        <p:spPr>
          <a:xfrm>
            <a:off x="2819400" y="8572500"/>
            <a:ext cx="2286000" cy="381000"/>
          </a:xfrm>
          <a:prstGeom prst="rect">
            <a:avLst/>
          </a:prstGeom>
          <a:solidFill>
            <a:schemeClr val="bg1"/>
          </a:solidFill>
        </p:spPr>
        <p:txBody>
          <a:bodyPr wrap="square" rtlCol="0">
            <a:spAutoFit/>
          </a:bodyPr>
          <a:lstStyle/>
          <a:p>
            <a:endParaRPr lang="en-IN" dirty="0"/>
          </a:p>
        </p:txBody>
      </p:sp>
      <p:pic>
        <p:nvPicPr>
          <p:cNvPr id="12" name="Picture 11">
            <a:extLst>
              <a:ext uri="{FF2B5EF4-FFF2-40B4-BE49-F238E27FC236}">
                <a16:creationId xmlns:a16="http://schemas.microsoft.com/office/drawing/2014/main" id="{76F1CB84-6B89-1C2A-E3B9-8E61DB40A63E}"/>
              </a:ext>
            </a:extLst>
          </p:cNvPr>
          <p:cNvPicPr>
            <a:picLocks noChangeAspect="1"/>
          </p:cNvPicPr>
          <p:nvPr/>
        </p:nvPicPr>
        <p:blipFill>
          <a:blip r:embed="rId3"/>
          <a:stretch>
            <a:fillRect/>
          </a:stretch>
        </p:blipFill>
        <p:spPr>
          <a:xfrm>
            <a:off x="12954000" y="29780"/>
            <a:ext cx="2895600" cy="205555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9054466" y="4314825"/>
            <a:ext cx="3119755" cy="0"/>
          </a:xfrm>
          <a:custGeom>
            <a:avLst/>
            <a:gdLst/>
            <a:ahLst/>
            <a:cxnLst/>
            <a:rect l="l" t="t" r="r" b="b"/>
            <a:pathLst>
              <a:path w="3119755">
                <a:moveTo>
                  <a:pt x="0" y="0"/>
                </a:moveTo>
                <a:lnTo>
                  <a:pt x="3119373" y="0"/>
                </a:lnTo>
              </a:path>
            </a:pathLst>
          </a:custGeom>
          <a:ln w="19050">
            <a:solidFill>
              <a:srgbClr val="000000"/>
            </a:solidFill>
          </a:ln>
        </p:spPr>
        <p:txBody>
          <a:bodyPr wrap="square" lIns="0" tIns="0" rIns="0" bIns="0" rtlCol="0"/>
          <a:lstStyle/>
          <a:p>
            <a:endParaRPr/>
          </a:p>
        </p:txBody>
      </p:sp>
      <p:sp>
        <p:nvSpPr>
          <p:cNvPr id="6" name="object 6"/>
          <p:cNvSpPr txBox="1">
            <a:spLocks noGrp="1"/>
          </p:cNvSpPr>
          <p:nvPr>
            <p:ph type="title"/>
          </p:nvPr>
        </p:nvSpPr>
        <p:spPr>
          <a:xfrm>
            <a:off x="5273041" y="1785937"/>
            <a:ext cx="6918959" cy="2355850"/>
          </a:xfrm>
          <a:prstGeom prst="rect">
            <a:avLst/>
          </a:prstGeom>
        </p:spPr>
        <p:txBody>
          <a:bodyPr vert="horz" wrap="square" lIns="0" tIns="16510" rIns="0" bIns="0" rtlCol="0">
            <a:spAutoFit/>
          </a:bodyPr>
          <a:lstStyle/>
          <a:p>
            <a:pPr marR="5080" algn="r">
              <a:lnSpc>
                <a:spcPts val="9155"/>
              </a:lnSpc>
              <a:spcBef>
                <a:spcPts val="130"/>
              </a:spcBef>
            </a:pPr>
            <a:r>
              <a:rPr sz="8000" spc="700" dirty="0"/>
              <a:t>We’re</a:t>
            </a:r>
            <a:r>
              <a:rPr sz="8000" spc="425" dirty="0"/>
              <a:t> </a:t>
            </a:r>
            <a:r>
              <a:rPr sz="8000" spc="760" dirty="0"/>
              <a:t>Ready</a:t>
            </a:r>
            <a:endParaRPr sz="8000"/>
          </a:p>
          <a:p>
            <a:pPr marR="6985" algn="r">
              <a:lnSpc>
                <a:spcPts val="9155"/>
              </a:lnSpc>
            </a:pPr>
            <a:r>
              <a:rPr sz="8000" spc="1090" dirty="0"/>
              <a:t>to</a:t>
            </a:r>
            <a:r>
              <a:rPr sz="8000" spc="440" dirty="0"/>
              <a:t> </a:t>
            </a:r>
            <a:r>
              <a:rPr sz="8000" spc="785" dirty="0"/>
              <a:t>Scale.</a:t>
            </a:r>
            <a:endParaRPr sz="8000"/>
          </a:p>
        </p:txBody>
      </p:sp>
      <p:grpSp>
        <p:nvGrpSpPr>
          <p:cNvPr id="7" name="object 7"/>
          <p:cNvGrpSpPr/>
          <p:nvPr/>
        </p:nvGrpSpPr>
        <p:grpSpPr>
          <a:xfrm>
            <a:off x="11273791" y="7296150"/>
            <a:ext cx="581025" cy="581025"/>
            <a:chOff x="16363950" y="7296150"/>
            <a:chExt cx="581025" cy="581025"/>
          </a:xfrm>
        </p:grpSpPr>
        <p:sp>
          <p:nvSpPr>
            <p:cNvPr id="8" name="object 8"/>
            <p:cNvSpPr/>
            <p:nvPr/>
          </p:nvSpPr>
          <p:spPr>
            <a:xfrm>
              <a:off x="16363950" y="7296150"/>
              <a:ext cx="581025" cy="581025"/>
            </a:xfrm>
            <a:custGeom>
              <a:avLst/>
              <a:gdLst/>
              <a:ahLst/>
              <a:cxnLst/>
              <a:rect l="l" t="t" r="r" b="b"/>
              <a:pathLst>
                <a:path w="581025" h="581025">
                  <a:moveTo>
                    <a:pt x="290576" y="0"/>
                  </a:moveTo>
                  <a:lnTo>
                    <a:pt x="243431" y="3801"/>
                  </a:lnTo>
                  <a:lnTo>
                    <a:pt x="198713" y="14808"/>
                  </a:lnTo>
                  <a:lnTo>
                    <a:pt x="157018" y="32421"/>
                  </a:lnTo>
                  <a:lnTo>
                    <a:pt x="118945" y="56042"/>
                  </a:lnTo>
                  <a:lnTo>
                    <a:pt x="85089" y="85074"/>
                  </a:lnTo>
                  <a:lnTo>
                    <a:pt x="56050" y="118917"/>
                  </a:lnTo>
                  <a:lnTo>
                    <a:pt x="32424" y="156975"/>
                  </a:lnTo>
                  <a:lnTo>
                    <a:pt x="14809" y="198648"/>
                  </a:lnTo>
                  <a:lnTo>
                    <a:pt x="3801" y="243338"/>
                  </a:lnTo>
                  <a:lnTo>
                    <a:pt x="0" y="290449"/>
                  </a:lnTo>
                  <a:lnTo>
                    <a:pt x="3801" y="337593"/>
                  </a:lnTo>
                  <a:lnTo>
                    <a:pt x="14809" y="382311"/>
                  </a:lnTo>
                  <a:lnTo>
                    <a:pt x="32424" y="424006"/>
                  </a:lnTo>
                  <a:lnTo>
                    <a:pt x="56050" y="462079"/>
                  </a:lnTo>
                  <a:lnTo>
                    <a:pt x="85090" y="495934"/>
                  </a:lnTo>
                  <a:lnTo>
                    <a:pt x="118945" y="524974"/>
                  </a:lnTo>
                  <a:lnTo>
                    <a:pt x="157018" y="548600"/>
                  </a:lnTo>
                  <a:lnTo>
                    <a:pt x="198713" y="566215"/>
                  </a:lnTo>
                  <a:lnTo>
                    <a:pt x="243431" y="577223"/>
                  </a:lnTo>
                  <a:lnTo>
                    <a:pt x="290576" y="581025"/>
                  </a:lnTo>
                  <a:lnTo>
                    <a:pt x="337686" y="577223"/>
                  </a:lnTo>
                  <a:lnTo>
                    <a:pt x="382376" y="566215"/>
                  </a:lnTo>
                  <a:lnTo>
                    <a:pt x="424049" y="548600"/>
                  </a:lnTo>
                  <a:lnTo>
                    <a:pt x="462107" y="524974"/>
                  </a:lnTo>
                  <a:lnTo>
                    <a:pt x="495950" y="495934"/>
                  </a:lnTo>
                  <a:lnTo>
                    <a:pt x="524982" y="462079"/>
                  </a:lnTo>
                  <a:lnTo>
                    <a:pt x="548603" y="424006"/>
                  </a:lnTo>
                  <a:lnTo>
                    <a:pt x="566216" y="382311"/>
                  </a:lnTo>
                  <a:lnTo>
                    <a:pt x="577223" y="337593"/>
                  </a:lnTo>
                  <a:lnTo>
                    <a:pt x="581025" y="290449"/>
                  </a:lnTo>
                  <a:lnTo>
                    <a:pt x="577223" y="243338"/>
                  </a:lnTo>
                  <a:lnTo>
                    <a:pt x="566216" y="198648"/>
                  </a:lnTo>
                  <a:lnTo>
                    <a:pt x="548603" y="156975"/>
                  </a:lnTo>
                  <a:lnTo>
                    <a:pt x="524982" y="118917"/>
                  </a:lnTo>
                  <a:lnTo>
                    <a:pt x="495950" y="85074"/>
                  </a:lnTo>
                  <a:lnTo>
                    <a:pt x="462107" y="56042"/>
                  </a:lnTo>
                  <a:lnTo>
                    <a:pt x="424049" y="32421"/>
                  </a:lnTo>
                  <a:lnTo>
                    <a:pt x="382376" y="14808"/>
                  </a:lnTo>
                  <a:lnTo>
                    <a:pt x="337686" y="3801"/>
                  </a:lnTo>
                  <a:lnTo>
                    <a:pt x="290576" y="0"/>
                  </a:lnTo>
                  <a:close/>
                </a:path>
              </a:pathLst>
            </a:custGeom>
            <a:solidFill>
              <a:srgbClr val="737373"/>
            </a:solidFill>
          </p:spPr>
          <p:txBody>
            <a:bodyPr wrap="square" lIns="0" tIns="0" rIns="0" bIns="0" rtlCol="0"/>
            <a:lstStyle/>
            <a:p>
              <a:endParaRPr/>
            </a:p>
          </p:txBody>
        </p:sp>
        <p:pic>
          <p:nvPicPr>
            <p:cNvPr id="9" name="object 9"/>
            <p:cNvPicPr/>
            <p:nvPr/>
          </p:nvPicPr>
          <p:blipFill>
            <a:blip r:embed="rId2" cstate="print"/>
            <a:stretch>
              <a:fillRect/>
            </a:stretch>
          </p:blipFill>
          <p:spPr>
            <a:xfrm>
              <a:off x="16487775" y="7458075"/>
              <a:ext cx="333375" cy="257175"/>
            </a:xfrm>
            <a:prstGeom prst="rect">
              <a:avLst/>
            </a:prstGeom>
          </p:spPr>
        </p:pic>
      </p:grpSp>
      <p:grpSp>
        <p:nvGrpSpPr>
          <p:cNvPr id="10" name="object 10"/>
          <p:cNvGrpSpPr/>
          <p:nvPr/>
        </p:nvGrpSpPr>
        <p:grpSpPr>
          <a:xfrm>
            <a:off x="11273791" y="8267700"/>
            <a:ext cx="581025" cy="571500"/>
            <a:chOff x="16363950" y="8267700"/>
            <a:chExt cx="581025" cy="571500"/>
          </a:xfrm>
        </p:grpSpPr>
        <p:sp>
          <p:nvSpPr>
            <p:cNvPr id="11" name="object 11"/>
            <p:cNvSpPr/>
            <p:nvPr/>
          </p:nvSpPr>
          <p:spPr>
            <a:xfrm>
              <a:off x="16363950" y="8267700"/>
              <a:ext cx="581025" cy="571500"/>
            </a:xfrm>
            <a:custGeom>
              <a:avLst/>
              <a:gdLst/>
              <a:ahLst/>
              <a:cxnLst/>
              <a:rect l="l" t="t" r="r" b="b"/>
              <a:pathLst>
                <a:path w="581025" h="571500">
                  <a:moveTo>
                    <a:pt x="290576" y="0"/>
                  </a:moveTo>
                  <a:lnTo>
                    <a:pt x="243431" y="3738"/>
                  </a:lnTo>
                  <a:lnTo>
                    <a:pt x="198713" y="14563"/>
                  </a:lnTo>
                  <a:lnTo>
                    <a:pt x="157018" y="31886"/>
                  </a:lnTo>
                  <a:lnTo>
                    <a:pt x="118945" y="55120"/>
                  </a:lnTo>
                  <a:lnTo>
                    <a:pt x="85089" y="83677"/>
                  </a:lnTo>
                  <a:lnTo>
                    <a:pt x="56050" y="116970"/>
                  </a:lnTo>
                  <a:lnTo>
                    <a:pt x="32424" y="154411"/>
                  </a:lnTo>
                  <a:lnTo>
                    <a:pt x="14809" y="195413"/>
                  </a:lnTo>
                  <a:lnTo>
                    <a:pt x="3801" y="239388"/>
                  </a:lnTo>
                  <a:lnTo>
                    <a:pt x="0" y="285750"/>
                  </a:lnTo>
                  <a:lnTo>
                    <a:pt x="3801" y="332111"/>
                  </a:lnTo>
                  <a:lnTo>
                    <a:pt x="14809" y="376086"/>
                  </a:lnTo>
                  <a:lnTo>
                    <a:pt x="32424" y="417088"/>
                  </a:lnTo>
                  <a:lnTo>
                    <a:pt x="56050" y="454529"/>
                  </a:lnTo>
                  <a:lnTo>
                    <a:pt x="85090" y="487822"/>
                  </a:lnTo>
                  <a:lnTo>
                    <a:pt x="118945" y="516379"/>
                  </a:lnTo>
                  <a:lnTo>
                    <a:pt x="157018" y="539613"/>
                  </a:lnTo>
                  <a:lnTo>
                    <a:pt x="198713" y="556936"/>
                  </a:lnTo>
                  <a:lnTo>
                    <a:pt x="243431" y="567761"/>
                  </a:lnTo>
                  <a:lnTo>
                    <a:pt x="290576" y="571500"/>
                  </a:lnTo>
                  <a:lnTo>
                    <a:pt x="337686" y="567761"/>
                  </a:lnTo>
                  <a:lnTo>
                    <a:pt x="382376" y="556936"/>
                  </a:lnTo>
                  <a:lnTo>
                    <a:pt x="424049" y="539613"/>
                  </a:lnTo>
                  <a:lnTo>
                    <a:pt x="462107" y="516379"/>
                  </a:lnTo>
                  <a:lnTo>
                    <a:pt x="495950" y="487822"/>
                  </a:lnTo>
                  <a:lnTo>
                    <a:pt x="524982" y="454529"/>
                  </a:lnTo>
                  <a:lnTo>
                    <a:pt x="548603" y="417088"/>
                  </a:lnTo>
                  <a:lnTo>
                    <a:pt x="566216" y="376086"/>
                  </a:lnTo>
                  <a:lnTo>
                    <a:pt x="577223" y="332111"/>
                  </a:lnTo>
                  <a:lnTo>
                    <a:pt x="581025" y="285750"/>
                  </a:lnTo>
                  <a:lnTo>
                    <a:pt x="577223" y="239388"/>
                  </a:lnTo>
                  <a:lnTo>
                    <a:pt x="566216" y="195413"/>
                  </a:lnTo>
                  <a:lnTo>
                    <a:pt x="548603" y="154411"/>
                  </a:lnTo>
                  <a:lnTo>
                    <a:pt x="524982" y="116970"/>
                  </a:lnTo>
                  <a:lnTo>
                    <a:pt x="495950" y="83677"/>
                  </a:lnTo>
                  <a:lnTo>
                    <a:pt x="462107" y="55120"/>
                  </a:lnTo>
                  <a:lnTo>
                    <a:pt x="424049" y="31886"/>
                  </a:lnTo>
                  <a:lnTo>
                    <a:pt x="382376" y="14563"/>
                  </a:lnTo>
                  <a:lnTo>
                    <a:pt x="337686" y="3738"/>
                  </a:lnTo>
                  <a:lnTo>
                    <a:pt x="290576" y="0"/>
                  </a:lnTo>
                  <a:close/>
                </a:path>
              </a:pathLst>
            </a:custGeom>
            <a:solidFill>
              <a:srgbClr val="737373"/>
            </a:solidFill>
          </p:spPr>
          <p:txBody>
            <a:bodyPr wrap="square" lIns="0" tIns="0" rIns="0" bIns="0" rtlCol="0"/>
            <a:lstStyle/>
            <a:p>
              <a:endParaRPr/>
            </a:p>
          </p:txBody>
        </p:sp>
        <p:pic>
          <p:nvPicPr>
            <p:cNvPr id="12" name="object 12"/>
            <p:cNvPicPr/>
            <p:nvPr/>
          </p:nvPicPr>
          <p:blipFill>
            <a:blip r:embed="rId3" cstate="print"/>
            <a:stretch>
              <a:fillRect/>
            </a:stretch>
          </p:blipFill>
          <p:spPr>
            <a:xfrm>
              <a:off x="16449675" y="8343900"/>
              <a:ext cx="409575" cy="419100"/>
            </a:xfrm>
            <a:prstGeom prst="rect">
              <a:avLst/>
            </a:prstGeom>
          </p:spPr>
        </p:pic>
      </p:grpSp>
      <p:grpSp>
        <p:nvGrpSpPr>
          <p:cNvPr id="13" name="object 13"/>
          <p:cNvGrpSpPr/>
          <p:nvPr/>
        </p:nvGrpSpPr>
        <p:grpSpPr>
          <a:xfrm>
            <a:off x="11273791" y="6334125"/>
            <a:ext cx="581025" cy="571500"/>
            <a:chOff x="16363950" y="6334125"/>
            <a:chExt cx="581025" cy="571500"/>
          </a:xfrm>
        </p:grpSpPr>
        <p:sp>
          <p:nvSpPr>
            <p:cNvPr id="14" name="object 14"/>
            <p:cNvSpPr/>
            <p:nvPr/>
          </p:nvSpPr>
          <p:spPr>
            <a:xfrm>
              <a:off x="16363950" y="6334125"/>
              <a:ext cx="581025" cy="571500"/>
            </a:xfrm>
            <a:custGeom>
              <a:avLst/>
              <a:gdLst/>
              <a:ahLst/>
              <a:cxnLst/>
              <a:rect l="l" t="t" r="r" b="b"/>
              <a:pathLst>
                <a:path w="581025" h="571500">
                  <a:moveTo>
                    <a:pt x="290576" y="0"/>
                  </a:moveTo>
                  <a:lnTo>
                    <a:pt x="243431" y="3738"/>
                  </a:lnTo>
                  <a:lnTo>
                    <a:pt x="198713" y="14563"/>
                  </a:lnTo>
                  <a:lnTo>
                    <a:pt x="157018" y="31886"/>
                  </a:lnTo>
                  <a:lnTo>
                    <a:pt x="118945" y="55120"/>
                  </a:lnTo>
                  <a:lnTo>
                    <a:pt x="85089" y="83677"/>
                  </a:lnTo>
                  <a:lnTo>
                    <a:pt x="56050" y="116970"/>
                  </a:lnTo>
                  <a:lnTo>
                    <a:pt x="32424" y="154411"/>
                  </a:lnTo>
                  <a:lnTo>
                    <a:pt x="14809" y="195413"/>
                  </a:lnTo>
                  <a:lnTo>
                    <a:pt x="3801" y="239388"/>
                  </a:lnTo>
                  <a:lnTo>
                    <a:pt x="0" y="285750"/>
                  </a:lnTo>
                  <a:lnTo>
                    <a:pt x="3801" y="332111"/>
                  </a:lnTo>
                  <a:lnTo>
                    <a:pt x="14809" y="376086"/>
                  </a:lnTo>
                  <a:lnTo>
                    <a:pt x="32424" y="417088"/>
                  </a:lnTo>
                  <a:lnTo>
                    <a:pt x="56050" y="454529"/>
                  </a:lnTo>
                  <a:lnTo>
                    <a:pt x="85090" y="487822"/>
                  </a:lnTo>
                  <a:lnTo>
                    <a:pt x="118945" y="516379"/>
                  </a:lnTo>
                  <a:lnTo>
                    <a:pt x="157018" y="539613"/>
                  </a:lnTo>
                  <a:lnTo>
                    <a:pt x="198713" y="556936"/>
                  </a:lnTo>
                  <a:lnTo>
                    <a:pt x="243431" y="567761"/>
                  </a:lnTo>
                  <a:lnTo>
                    <a:pt x="290576" y="571500"/>
                  </a:lnTo>
                  <a:lnTo>
                    <a:pt x="337686" y="567761"/>
                  </a:lnTo>
                  <a:lnTo>
                    <a:pt x="382376" y="556936"/>
                  </a:lnTo>
                  <a:lnTo>
                    <a:pt x="424049" y="539613"/>
                  </a:lnTo>
                  <a:lnTo>
                    <a:pt x="462107" y="516379"/>
                  </a:lnTo>
                  <a:lnTo>
                    <a:pt x="495950" y="487822"/>
                  </a:lnTo>
                  <a:lnTo>
                    <a:pt x="524982" y="454529"/>
                  </a:lnTo>
                  <a:lnTo>
                    <a:pt x="548603" y="417088"/>
                  </a:lnTo>
                  <a:lnTo>
                    <a:pt x="566216" y="376086"/>
                  </a:lnTo>
                  <a:lnTo>
                    <a:pt x="577223" y="332111"/>
                  </a:lnTo>
                  <a:lnTo>
                    <a:pt x="581025" y="285750"/>
                  </a:lnTo>
                  <a:lnTo>
                    <a:pt x="577223" y="239388"/>
                  </a:lnTo>
                  <a:lnTo>
                    <a:pt x="566216" y="195413"/>
                  </a:lnTo>
                  <a:lnTo>
                    <a:pt x="548603" y="154411"/>
                  </a:lnTo>
                  <a:lnTo>
                    <a:pt x="524982" y="116970"/>
                  </a:lnTo>
                  <a:lnTo>
                    <a:pt x="495950" y="83677"/>
                  </a:lnTo>
                  <a:lnTo>
                    <a:pt x="462107" y="55120"/>
                  </a:lnTo>
                  <a:lnTo>
                    <a:pt x="424049" y="31886"/>
                  </a:lnTo>
                  <a:lnTo>
                    <a:pt x="382376" y="14563"/>
                  </a:lnTo>
                  <a:lnTo>
                    <a:pt x="337686" y="3738"/>
                  </a:lnTo>
                  <a:lnTo>
                    <a:pt x="290576" y="0"/>
                  </a:lnTo>
                  <a:close/>
                </a:path>
              </a:pathLst>
            </a:custGeom>
            <a:solidFill>
              <a:srgbClr val="737373"/>
            </a:solidFill>
          </p:spPr>
          <p:txBody>
            <a:bodyPr wrap="square" lIns="0" tIns="0" rIns="0" bIns="0" rtlCol="0"/>
            <a:lstStyle/>
            <a:p>
              <a:endParaRPr/>
            </a:p>
          </p:txBody>
        </p:sp>
        <p:pic>
          <p:nvPicPr>
            <p:cNvPr id="15" name="object 15"/>
            <p:cNvPicPr/>
            <p:nvPr/>
          </p:nvPicPr>
          <p:blipFill>
            <a:blip r:embed="rId4" cstate="print"/>
            <a:stretch>
              <a:fillRect/>
            </a:stretch>
          </p:blipFill>
          <p:spPr>
            <a:xfrm>
              <a:off x="16468725" y="6438900"/>
              <a:ext cx="371475" cy="361950"/>
            </a:xfrm>
            <a:prstGeom prst="rect">
              <a:avLst/>
            </a:prstGeom>
          </p:spPr>
        </p:pic>
      </p:grpSp>
      <p:sp>
        <p:nvSpPr>
          <p:cNvPr id="16" name="object 16"/>
          <p:cNvSpPr txBox="1"/>
          <p:nvPr/>
        </p:nvSpPr>
        <p:spPr>
          <a:xfrm>
            <a:off x="4587242" y="6115050"/>
            <a:ext cx="7562850" cy="2540824"/>
          </a:xfrm>
          <a:prstGeom prst="rect">
            <a:avLst/>
          </a:prstGeom>
          <a:ln w="38100">
            <a:solidFill>
              <a:srgbClr val="737373"/>
            </a:solidFill>
          </a:ln>
        </p:spPr>
        <p:txBody>
          <a:bodyPr vert="horz" wrap="square" lIns="0" tIns="6350" rIns="0" bIns="0" rtlCol="0">
            <a:spAutoFit/>
          </a:bodyPr>
          <a:lstStyle/>
          <a:p>
            <a:pPr>
              <a:lnSpc>
                <a:spcPct val="100000"/>
              </a:lnSpc>
              <a:spcBef>
                <a:spcPts val="50"/>
              </a:spcBef>
            </a:pPr>
            <a:endParaRPr sz="2450" dirty="0">
              <a:latin typeface="Times New Roman"/>
              <a:cs typeface="Times New Roman"/>
            </a:endParaRPr>
          </a:p>
          <a:p>
            <a:pPr marL="2863850">
              <a:lnSpc>
                <a:spcPct val="100000"/>
              </a:lnSpc>
            </a:pPr>
            <a:r>
              <a:rPr sz="2450" dirty="0">
                <a:latin typeface="Arial"/>
                <a:cs typeface="Arial"/>
              </a:rPr>
              <a:t>+91-</a:t>
            </a:r>
            <a:r>
              <a:rPr lang="en-US" sz="2450" spc="-10" dirty="0">
                <a:latin typeface="Arial"/>
                <a:cs typeface="Arial"/>
              </a:rPr>
              <a:t>9986502926</a:t>
            </a:r>
            <a:endParaRPr sz="2450" dirty="0">
              <a:latin typeface="Arial"/>
              <a:cs typeface="Arial"/>
            </a:endParaRPr>
          </a:p>
          <a:p>
            <a:pPr marL="2644775" marR="1057275" indent="-607060">
              <a:lnSpc>
                <a:spcPct val="259200"/>
              </a:lnSpc>
              <a:spcBef>
                <a:spcPts val="5"/>
              </a:spcBef>
            </a:pPr>
            <a:r>
              <a:rPr lang="en-US" sz="2450" spc="-10" dirty="0">
                <a:latin typeface="Arial"/>
                <a:cs typeface="Arial"/>
                <a:hlinkClick r:id="rId5"/>
              </a:rPr>
              <a:t>Nagaraj.s@swajaysolutions</a:t>
            </a:r>
            <a:r>
              <a:rPr sz="2450" spc="-10" dirty="0">
                <a:latin typeface="Arial"/>
                <a:cs typeface="Arial"/>
                <a:hlinkClick r:id="rId5"/>
              </a:rPr>
              <a:t>.com</a:t>
            </a:r>
            <a:r>
              <a:rPr sz="2450" spc="-10" dirty="0">
                <a:latin typeface="Arial"/>
                <a:cs typeface="Arial"/>
              </a:rPr>
              <a:t> </a:t>
            </a:r>
            <a:r>
              <a:rPr sz="2450" spc="-10" dirty="0">
                <a:latin typeface="Arial"/>
                <a:cs typeface="Arial"/>
                <a:hlinkClick r:id="rId6"/>
              </a:rPr>
              <a:t>www.</a:t>
            </a:r>
            <a:r>
              <a:rPr lang="en-US" sz="2450" spc="-10" dirty="0">
                <a:latin typeface="Arial"/>
                <a:cs typeface="Arial"/>
                <a:hlinkClick r:id="rId6"/>
              </a:rPr>
              <a:t>swajaysolutions</a:t>
            </a:r>
            <a:r>
              <a:rPr sz="2450" spc="-10" dirty="0">
                <a:latin typeface="Arial"/>
                <a:cs typeface="Arial"/>
                <a:hlinkClick r:id="rId6"/>
              </a:rPr>
              <a:t>.com</a:t>
            </a:r>
            <a:endParaRPr sz="2450" dirty="0">
              <a:latin typeface="Arial"/>
              <a:cs typeface="Arial"/>
            </a:endParaRPr>
          </a:p>
        </p:txBody>
      </p:sp>
      <p:sp>
        <p:nvSpPr>
          <p:cNvPr id="17" name="object 17"/>
          <p:cNvSpPr txBox="1"/>
          <p:nvPr/>
        </p:nvSpPr>
        <p:spPr>
          <a:xfrm>
            <a:off x="4309492" y="4681854"/>
            <a:ext cx="7872730" cy="334010"/>
          </a:xfrm>
          <a:prstGeom prst="rect">
            <a:avLst/>
          </a:prstGeom>
        </p:spPr>
        <p:txBody>
          <a:bodyPr vert="horz" wrap="square" lIns="0" tIns="15875" rIns="0" bIns="0" rtlCol="0">
            <a:spAutoFit/>
          </a:bodyPr>
          <a:lstStyle/>
          <a:p>
            <a:pPr marL="12700">
              <a:lnSpc>
                <a:spcPct val="100000"/>
              </a:lnSpc>
              <a:spcBef>
                <a:spcPts val="125"/>
              </a:spcBef>
            </a:pPr>
            <a:r>
              <a:rPr sz="2000" dirty="0">
                <a:latin typeface="Arial"/>
                <a:cs typeface="Arial"/>
              </a:rPr>
              <a:t>Looking</a:t>
            </a:r>
            <a:r>
              <a:rPr sz="2000" spc="-45" dirty="0">
                <a:latin typeface="Arial"/>
                <a:cs typeface="Arial"/>
              </a:rPr>
              <a:t> </a:t>
            </a:r>
            <a:r>
              <a:rPr sz="2000" dirty="0">
                <a:latin typeface="Arial"/>
                <a:cs typeface="Arial"/>
              </a:rPr>
              <a:t>Forward</a:t>
            </a:r>
            <a:r>
              <a:rPr sz="2000" spc="-40" dirty="0">
                <a:latin typeface="Arial"/>
                <a:cs typeface="Arial"/>
              </a:rPr>
              <a:t> </a:t>
            </a:r>
            <a:r>
              <a:rPr sz="2000" dirty="0">
                <a:latin typeface="Arial"/>
                <a:cs typeface="Arial"/>
              </a:rPr>
              <a:t>to</a:t>
            </a:r>
            <a:r>
              <a:rPr sz="2000" spc="30" dirty="0">
                <a:latin typeface="Arial"/>
                <a:cs typeface="Arial"/>
              </a:rPr>
              <a:t> </a:t>
            </a:r>
            <a:r>
              <a:rPr sz="2000" dirty="0">
                <a:latin typeface="Arial"/>
                <a:cs typeface="Arial"/>
              </a:rPr>
              <a:t>Partnering</a:t>
            </a:r>
            <a:r>
              <a:rPr sz="2000" spc="-40" dirty="0">
                <a:latin typeface="Arial"/>
                <a:cs typeface="Arial"/>
              </a:rPr>
              <a:t> </a:t>
            </a:r>
            <a:r>
              <a:rPr sz="2000" dirty="0">
                <a:latin typeface="Arial"/>
                <a:cs typeface="Arial"/>
              </a:rPr>
              <a:t>with</a:t>
            </a:r>
            <a:r>
              <a:rPr sz="2000" spc="-45" dirty="0">
                <a:latin typeface="Arial"/>
                <a:cs typeface="Arial"/>
              </a:rPr>
              <a:t> </a:t>
            </a:r>
            <a:r>
              <a:rPr sz="2000" dirty="0">
                <a:latin typeface="Arial"/>
                <a:cs typeface="Arial"/>
              </a:rPr>
              <a:t>Customers Who</a:t>
            </a:r>
            <a:r>
              <a:rPr sz="2000" spc="-45" dirty="0">
                <a:latin typeface="Arial"/>
                <a:cs typeface="Arial"/>
              </a:rPr>
              <a:t> </a:t>
            </a:r>
            <a:r>
              <a:rPr sz="2000" dirty="0">
                <a:latin typeface="Arial"/>
                <a:cs typeface="Arial"/>
              </a:rPr>
              <a:t>Share</a:t>
            </a:r>
            <a:r>
              <a:rPr sz="2000" spc="35" dirty="0">
                <a:latin typeface="Arial"/>
                <a:cs typeface="Arial"/>
              </a:rPr>
              <a:t> </a:t>
            </a:r>
            <a:r>
              <a:rPr sz="2000" dirty="0">
                <a:latin typeface="Arial"/>
                <a:cs typeface="Arial"/>
              </a:rPr>
              <a:t>that</a:t>
            </a:r>
            <a:r>
              <a:rPr sz="2000" spc="-80" dirty="0">
                <a:latin typeface="Arial"/>
                <a:cs typeface="Arial"/>
              </a:rPr>
              <a:t> </a:t>
            </a:r>
            <a:r>
              <a:rPr sz="2000" spc="-10" dirty="0">
                <a:latin typeface="Arial"/>
                <a:cs typeface="Arial"/>
              </a:rPr>
              <a:t>Vision</a:t>
            </a:r>
            <a:endParaRPr sz="2000" dirty="0">
              <a:latin typeface="Arial"/>
              <a:cs typeface="Arial"/>
            </a:endParaRPr>
          </a:p>
        </p:txBody>
      </p:sp>
      <p:pic>
        <p:nvPicPr>
          <p:cNvPr id="19" name="Picture 18">
            <a:extLst>
              <a:ext uri="{FF2B5EF4-FFF2-40B4-BE49-F238E27FC236}">
                <a16:creationId xmlns:a16="http://schemas.microsoft.com/office/drawing/2014/main" id="{C28EDB72-D006-DCF6-3669-F80B11B4FAAE}"/>
              </a:ext>
            </a:extLst>
          </p:cNvPr>
          <p:cNvPicPr>
            <a:picLocks noChangeAspect="1"/>
          </p:cNvPicPr>
          <p:nvPr/>
        </p:nvPicPr>
        <p:blipFill>
          <a:blip r:embed="rId7"/>
          <a:stretch>
            <a:fillRect/>
          </a:stretch>
        </p:blipFill>
        <p:spPr>
          <a:xfrm>
            <a:off x="15316200" y="29780"/>
            <a:ext cx="2895600" cy="2055559"/>
          </a:xfrm>
          <a:prstGeom prst="rect">
            <a:avLst/>
          </a:prstGeom>
        </p:spPr>
      </p:pic>
      <p:sp>
        <p:nvSpPr>
          <p:cNvPr id="20" name="object 2">
            <a:extLst>
              <a:ext uri="{FF2B5EF4-FFF2-40B4-BE49-F238E27FC236}">
                <a16:creationId xmlns:a16="http://schemas.microsoft.com/office/drawing/2014/main" id="{7E28E133-B279-5D5D-244B-44527529E3E2}"/>
              </a:ext>
            </a:extLst>
          </p:cNvPr>
          <p:cNvSpPr/>
          <p:nvPr/>
        </p:nvSpPr>
        <p:spPr>
          <a:xfrm>
            <a:off x="0" y="0"/>
            <a:ext cx="1219200" cy="9563094"/>
          </a:xfrm>
          <a:custGeom>
            <a:avLst/>
            <a:gdLst/>
            <a:ahLst/>
            <a:cxnLst/>
            <a:rect l="l" t="t" r="r" b="b"/>
            <a:pathLst>
              <a:path w="4114800" h="10287000">
                <a:moveTo>
                  <a:pt x="4114800" y="0"/>
                </a:moveTo>
                <a:lnTo>
                  <a:pt x="0" y="0"/>
                </a:lnTo>
                <a:lnTo>
                  <a:pt x="0" y="10287000"/>
                </a:lnTo>
                <a:lnTo>
                  <a:pt x="4114800" y="10287000"/>
                </a:lnTo>
                <a:lnTo>
                  <a:pt x="4114800" y="0"/>
                </a:lnTo>
                <a:close/>
              </a:path>
            </a:pathLst>
          </a:custGeom>
          <a:solidFill>
            <a:schemeClr val="accent1"/>
          </a:solid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object 31"/>
          <p:cNvSpPr txBox="1">
            <a:spLocks noGrp="1"/>
          </p:cNvSpPr>
          <p:nvPr>
            <p:ph type="title"/>
          </p:nvPr>
        </p:nvSpPr>
        <p:spPr>
          <a:xfrm>
            <a:off x="338772" y="116776"/>
            <a:ext cx="4694555" cy="563245"/>
          </a:xfrm>
          <a:prstGeom prst="rect">
            <a:avLst/>
          </a:prstGeom>
        </p:spPr>
        <p:txBody>
          <a:bodyPr vert="horz" wrap="square" lIns="0" tIns="15875" rIns="0" bIns="0" rtlCol="0">
            <a:spAutoFit/>
          </a:bodyPr>
          <a:lstStyle/>
          <a:p>
            <a:pPr marL="12700">
              <a:lnSpc>
                <a:spcPct val="100000"/>
              </a:lnSpc>
              <a:spcBef>
                <a:spcPts val="125"/>
              </a:spcBef>
            </a:pPr>
            <a:r>
              <a:rPr sz="3500" spc="310" dirty="0"/>
              <a:t>Our</a:t>
            </a:r>
            <a:r>
              <a:rPr sz="3500" spc="165" dirty="0"/>
              <a:t> </a:t>
            </a:r>
            <a:r>
              <a:rPr sz="3500" spc="375" dirty="0"/>
              <a:t>Sample</a:t>
            </a:r>
            <a:r>
              <a:rPr sz="3500" spc="204" dirty="0"/>
              <a:t> </a:t>
            </a:r>
            <a:r>
              <a:rPr sz="3500" spc="365" dirty="0"/>
              <a:t>Clients</a:t>
            </a:r>
            <a:endParaRPr sz="3500" dirty="0"/>
          </a:p>
        </p:txBody>
      </p:sp>
      <p:sp>
        <p:nvSpPr>
          <p:cNvPr id="3" name="Text 1">
            <a:extLst>
              <a:ext uri="{FF2B5EF4-FFF2-40B4-BE49-F238E27FC236}">
                <a16:creationId xmlns:a16="http://schemas.microsoft.com/office/drawing/2014/main" id="{A1B887E9-F98E-42CA-326D-EC689B070999}"/>
              </a:ext>
            </a:extLst>
          </p:cNvPr>
          <p:cNvSpPr/>
          <p:nvPr/>
        </p:nvSpPr>
        <p:spPr>
          <a:xfrm>
            <a:off x="859036" y="1323499"/>
            <a:ext cx="7425928" cy="515303"/>
          </a:xfrm>
          <a:prstGeom prst="rect">
            <a:avLst/>
          </a:prstGeom>
          <a:noFill/>
          <a:ln/>
        </p:spPr>
        <p:txBody>
          <a:bodyPr wrap="square" lIns="0" tIns="0" rIns="0" bIns="0" rtlCol="0" anchor="t"/>
          <a:lstStyle/>
          <a:p>
            <a:pPr marL="0" indent="0" algn="l">
              <a:lnSpc>
                <a:spcPts val="2000"/>
              </a:lnSpc>
              <a:buNone/>
            </a:pPr>
            <a:r>
              <a:rPr lang="en-US" sz="1400" dirty="0">
                <a:solidFill>
                  <a:srgbClr val="3D3838"/>
                </a:solidFill>
                <a:latin typeface="Source Sans 3" pitchFamily="34" charset="0"/>
                <a:ea typeface="Source Sans 3" pitchFamily="34" charset="-122"/>
                <a:cs typeface="Source Sans 3" pitchFamily="34" charset="-120"/>
              </a:rPr>
              <a:t>Trusted by leading organizations across mortgage, healthcare, commerce, and legal sectors. Our diverse client portfolio reflects our versatility and commitment to excellence across multiple industries.</a:t>
            </a:r>
            <a:endParaRPr lang="en-US" sz="1400" dirty="0"/>
          </a:p>
        </p:txBody>
      </p:sp>
      <p:sp>
        <p:nvSpPr>
          <p:cNvPr id="4" name="Shape 2">
            <a:extLst>
              <a:ext uri="{FF2B5EF4-FFF2-40B4-BE49-F238E27FC236}">
                <a16:creationId xmlns:a16="http://schemas.microsoft.com/office/drawing/2014/main" id="{37AC86A2-D37F-485F-9B01-F974BD09864E}"/>
              </a:ext>
            </a:extLst>
          </p:cNvPr>
          <p:cNvSpPr/>
          <p:nvPr/>
        </p:nvSpPr>
        <p:spPr>
          <a:xfrm>
            <a:off x="859036" y="2400300"/>
            <a:ext cx="7425928" cy="1251704"/>
          </a:xfrm>
          <a:prstGeom prst="roundRect">
            <a:avLst>
              <a:gd name="adj" fmla="val 8766"/>
            </a:avLst>
          </a:prstGeom>
          <a:solidFill>
            <a:srgbClr val="FFFFFF"/>
          </a:solidFill>
          <a:ln w="22860">
            <a:solidFill>
              <a:srgbClr val="D8D4D4"/>
            </a:solidFill>
            <a:prstDash val="solid"/>
          </a:ln>
        </p:spPr>
      </p:sp>
      <p:sp>
        <p:nvSpPr>
          <p:cNvPr id="5" name="Text 4">
            <a:extLst>
              <a:ext uri="{FF2B5EF4-FFF2-40B4-BE49-F238E27FC236}">
                <a16:creationId xmlns:a16="http://schemas.microsoft.com/office/drawing/2014/main" id="{2739BE29-4F8A-1ADB-3F9A-A78C47BD2D5E}"/>
              </a:ext>
            </a:extLst>
          </p:cNvPr>
          <p:cNvSpPr/>
          <p:nvPr/>
        </p:nvSpPr>
        <p:spPr>
          <a:xfrm>
            <a:off x="1122283" y="2594967"/>
            <a:ext cx="2391132" cy="244078"/>
          </a:xfrm>
          <a:prstGeom prst="rect">
            <a:avLst/>
          </a:prstGeom>
          <a:noFill/>
          <a:ln/>
        </p:spPr>
        <p:txBody>
          <a:bodyPr wrap="none" lIns="0" tIns="0" rIns="0" bIns="0" rtlCol="0" anchor="t"/>
          <a:lstStyle/>
          <a:p>
            <a:pPr marL="0" indent="0" algn="l">
              <a:lnSpc>
                <a:spcPts val="1900"/>
              </a:lnSpc>
              <a:buNone/>
            </a:pPr>
            <a:r>
              <a:rPr lang="en-US" sz="1400" b="1" dirty="0">
                <a:solidFill>
                  <a:srgbClr val="3D3838"/>
                </a:solidFill>
                <a:latin typeface="Montserrat Bold" pitchFamily="34" charset="0"/>
                <a:ea typeface="Montserrat Bold" pitchFamily="34" charset="-122"/>
                <a:cs typeface="Montserrat Bold" pitchFamily="34" charset="-120"/>
              </a:rPr>
              <a:t>Mortgage &amp; Real Estate</a:t>
            </a:r>
            <a:endParaRPr lang="en-US" sz="1400" dirty="0"/>
          </a:p>
        </p:txBody>
      </p:sp>
      <p:sp>
        <p:nvSpPr>
          <p:cNvPr id="6" name="Text 5">
            <a:extLst>
              <a:ext uri="{FF2B5EF4-FFF2-40B4-BE49-F238E27FC236}">
                <a16:creationId xmlns:a16="http://schemas.microsoft.com/office/drawing/2014/main" id="{250DB939-4BD2-7ABE-F790-853DD188085D}"/>
              </a:ext>
            </a:extLst>
          </p:cNvPr>
          <p:cNvSpPr/>
          <p:nvPr/>
        </p:nvSpPr>
        <p:spPr>
          <a:xfrm>
            <a:off x="1122283" y="2942034"/>
            <a:ext cx="6968014" cy="515303"/>
          </a:xfrm>
          <a:prstGeom prst="rect">
            <a:avLst/>
          </a:prstGeom>
          <a:noFill/>
          <a:ln/>
        </p:spPr>
        <p:txBody>
          <a:bodyPr wrap="square" lIns="0" tIns="0" rIns="0" bIns="0" rtlCol="0" anchor="t"/>
          <a:lstStyle/>
          <a:p>
            <a:pPr marL="0" indent="0" algn="l">
              <a:lnSpc>
                <a:spcPts val="2000"/>
              </a:lnSpc>
              <a:buNone/>
            </a:pPr>
            <a:r>
              <a:rPr lang="en-US" sz="1400" dirty="0">
                <a:solidFill>
                  <a:srgbClr val="3D3838"/>
                </a:solidFill>
                <a:latin typeface="Source Sans 3" pitchFamily="34" charset="0"/>
                <a:ea typeface="Source Sans 3" pitchFamily="34" charset="-122"/>
                <a:cs typeface="Source Sans 3" pitchFamily="34" charset="-120"/>
              </a:rPr>
              <a:t>Leading title companies and lending institutions rely on our expertise for mission-critical operations, processing thousands of orders with zero defects.</a:t>
            </a:r>
            <a:endParaRPr lang="en-US" sz="1400" dirty="0"/>
          </a:p>
        </p:txBody>
      </p:sp>
      <p:sp>
        <p:nvSpPr>
          <p:cNvPr id="7" name="Shape 6">
            <a:extLst>
              <a:ext uri="{FF2B5EF4-FFF2-40B4-BE49-F238E27FC236}">
                <a16:creationId xmlns:a16="http://schemas.microsoft.com/office/drawing/2014/main" id="{6634D5A3-D09A-6145-3118-CAAD5F503273}"/>
              </a:ext>
            </a:extLst>
          </p:cNvPr>
          <p:cNvSpPr/>
          <p:nvPr/>
        </p:nvSpPr>
        <p:spPr>
          <a:xfrm>
            <a:off x="859036" y="3823811"/>
            <a:ext cx="7425928" cy="1251704"/>
          </a:xfrm>
          <a:prstGeom prst="roundRect">
            <a:avLst>
              <a:gd name="adj" fmla="val 8766"/>
            </a:avLst>
          </a:prstGeom>
          <a:solidFill>
            <a:srgbClr val="FFFFFF"/>
          </a:solidFill>
          <a:ln w="22860">
            <a:solidFill>
              <a:srgbClr val="D8D4D4"/>
            </a:solidFill>
            <a:prstDash val="solid"/>
          </a:ln>
        </p:spPr>
      </p:sp>
      <p:sp>
        <p:nvSpPr>
          <p:cNvPr id="8" name="Text 8">
            <a:extLst>
              <a:ext uri="{FF2B5EF4-FFF2-40B4-BE49-F238E27FC236}">
                <a16:creationId xmlns:a16="http://schemas.microsoft.com/office/drawing/2014/main" id="{D594F91D-66BE-8ACA-1C75-077543D5D247}"/>
              </a:ext>
            </a:extLst>
          </p:cNvPr>
          <p:cNvSpPr/>
          <p:nvPr/>
        </p:nvSpPr>
        <p:spPr>
          <a:xfrm>
            <a:off x="1122283" y="4018478"/>
            <a:ext cx="1952506" cy="244078"/>
          </a:xfrm>
          <a:prstGeom prst="rect">
            <a:avLst/>
          </a:prstGeom>
          <a:noFill/>
          <a:ln/>
        </p:spPr>
        <p:txBody>
          <a:bodyPr wrap="none" lIns="0" tIns="0" rIns="0" bIns="0" rtlCol="0" anchor="t"/>
          <a:lstStyle/>
          <a:p>
            <a:pPr marL="0" indent="0" algn="l">
              <a:lnSpc>
                <a:spcPts val="1900"/>
              </a:lnSpc>
              <a:buNone/>
            </a:pPr>
            <a:r>
              <a:rPr lang="en-US" sz="1400" b="1" dirty="0">
                <a:solidFill>
                  <a:srgbClr val="3D3838"/>
                </a:solidFill>
                <a:latin typeface="Montserrat Bold" pitchFamily="34" charset="0"/>
                <a:ea typeface="Montserrat Bold" pitchFamily="34" charset="-122"/>
                <a:cs typeface="Montserrat Bold" pitchFamily="34" charset="-120"/>
              </a:rPr>
              <a:t>Law Firms</a:t>
            </a:r>
            <a:endParaRPr lang="en-US" sz="1400" dirty="0"/>
          </a:p>
        </p:txBody>
      </p:sp>
      <p:sp>
        <p:nvSpPr>
          <p:cNvPr id="9" name="Text 9">
            <a:extLst>
              <a:ext uri="{FF2B5EF4-FFF2-40B4-BE49-F238E27FC236}">
                <a16:creationId xmlns:a16="http://schemas.microsoft.com/office/drawing/2014/main" id="{C06F58D7-8DBC-2893-11FC-CFE539E66319}"/>
              </a:ext>
            </a:extLst>
          </p:cNvPr>
          <p:cNvSpPr/>
          <p:nvPr/>
        </p:nvSpPr>
        <p:spPr>
          <a:xfrm>
            <a:off x="1122283" y="4365545"/>
            <a:ext cx="6968014" cy="515303"/>
          </a:xfrm>
          <a:prstGeom prst="rect">
            <a:avLst/>
          </a:prstGeom>
          <a:noFill/>
          <a:ln/>
        </p:spPr>
        <p:txBody>
          <a:bodyPr wrap="square" lIns="0" tIns="0" rIns="0" bIns="0" rtlCol="0" anchor="t"/>
          <a:lstStyle/>
          <a:p>
            <a:pPr marL="0" indent="0" algn="l">
              <a:lnSpc>
                <a:spcPts val="2000"/>
              </a:lnSpc>
              <a:buNone/>
            </a:pPr>
            <a:r>
              <a:rPr lang="en-US" sz="1400" dirty="0">
                <a:solidFill>
                  <a:srgbClr val="3D3838"/>
                </a:solidFill>
                <a:latin typeface="Source Sans 3" pitchFamily="34" charset="0"/>
                <a:ea typeface="Source Sans 3" pitchFamily="34" charset="-122"/>
                <a:cs typeface="Source Sans 3" pitchFamily="34" charset="-120"/>
              </a:rPr>
              <a:t>Reputable legal practices trust our technology solutions to streamline their workflows and enhance client service delivery.</a:t>
            </a:r>
            <a:endParaRPr lang="en-US" sz="1400" dirty="0"/>
          </a:p>
        </p:txBody>
      </p:sp>
      <p:sp>
        <p:nvSpPr>
          <p:cNvPr id="10" name="Shape 10">
            <a:extLst>
              <a:ext uri="{FF2B5EF4-FFF2-40B4-BE49-F238E27FC236}">
                <a16:creationId xmlns:a16="http://schemas.microsoft.com/office/drawing/2014/main" id="{93AD927E-FF54-3E9A-20B7-CF0F2A93F57E}"/>
              </a:ext>
            </a:extLst>
          </p:cNvPr>
          <p:cNvSpPr/>
          <p:nvPr/>
        </p:nvSpPr>
        <p:spPr>
          <a:xfrm>
            <a:off x="859036" y="5247322"/>
            <a:ext cx="7425928" cy="1251704"/>
          </a:xfrm>
          <a:prstGeom prst="roundRect">
            <a:avLst>
              <a:gd name="adj" fmla="val 8766"/>
            </a:avLst>
          </a:prstGeom>
          <a:solidFill>
            <a:srgbClr val="FFFFFF"/>
          </a:solidFill>
          <a:ln w="22860">
            <a:solidFill>
              <a:srgbClr val="D8D4D4"/>
            </a:solidFill>
            <a:prstDash val="solid"/>
          </a:ln>
        </p:spPr>
      </p:sp>
      <p:sp>
        <p:nvSpPr>
          <p:cNvPr id="11" name="Text 12">
            <a:extLst>
              <a:ext uri="{FF2B5EF4-FFF2-40B4-BE49-F238E27FC236}">
                <a16:creationId xmlns:a16="http://schemas.microsoft.com/office/drawing/2014/main" id="{5773357D-FB66-55A9-F489-45277131D85A}"/>
              </a:ext>
            </a:extLst>
          </p:cNvPr>
          <p:cNvSpPr/>
          <p:nvPr/>
        </p:nvSpPr>
        <p:spPr>
          <a:xfrm>
            <a:off x="1122283" y="5441989"/>
            <a:ext cx="2607945" cy="244078"/>
          </a:xfrm>
          <a:prstGeom prst="rect">
            <a:avLst/>
          </a:prstGeom>
          <a:noFill/>
          <a:ln/>
        </p:spPr>
        <p:txBody>
          <a:bodyPr wrap="none" lIns="0" tIns="0" rIns="0" bIns="0" rtlCol="0" anchor="t"/>
          <a:lstStyle/>
          <a:p>
            <a:pPr marL="0" indent="0" algn="l">
              <a:lnSpc>
                <a:spcPts val="1900"/>
              </a:lnSpc>
              <a:buNone/>
            </a:pPr>
            <a:r>
              <a:rPr lang="en-US" sz="1400" b="1" dirty="0">
                <a:solidFill>
                  <a:srgbClr val="3D3838"/>
                </a:solidFill>
                <a:latin typeface="Montserrat Bold" pitchFamily="34" charset="0"/>
                <a:ea typeface="Montserrat Bold" pitchFamily="34" charset="-122"/>
                <a:cs typeface="Montserrat Bold" pitchFamily="34" charset="-120"/>
              </a:rPr>
              <a:t>Banking Organizations</a:t>
            </a:r>
            <a:endParaRPr lang="en-US" sz="1400" dirty="0"/>
          </a:p>
        </p:txBody>
      </p:sp>
      <p:sp>
        <p:nvSpPr>
          <p:cNvPr id="12" name="Text 13">
            <a:extLst>
              <a:ext uri="{FF2B5EF4-FFF2-40B4-BE49-F238E27FC236}">
                <a16:creationId xmlns:a16="http://schemas.microsoft.com/office/drawing/2014/main" id="{4633156D-0036-1F6E-B1CC-42D976FAA3FA}"/>
              </a:ext>
            </a:extLst>
          </p:cNvPr>
          <p:cNvSpPr/>
          <p:nvPr/>
        </p:nvSpPr>
        <p:spPr>
          <a:xfrm>
            <a:off x="1122283" y="5789057"/>
            <a:ext cx="6968014" cy="515303"/>
          </a:xfrm>
          <a:prstGeom prst="rect">
            <a:avLst/>
          </a:prstGeom>
          <a:noFill/>
          <a:ln/>
        </p:spPr>
        <p:txBody>
          <a:bodyPr wrap="square" lIns="0" tIns="0" rIns="0" bIns="0" rtlCol="0" anchor="t"/>
          <a:lstStyle/>
          <a:p>
            <a:pPr marL="0" indent="0" algn="l">
              <a:lnSpc>
                <a:spcPts val="2000"/>
              </a:lnSpc>
              <a:buNone/>
            </a:pPr>
            <a:r>
              <a:rPr lang="en-US" sz="1400" dirty="0">
                <a:solidFill>
                  <a:srgbClr val="3D3838"/>
                </a:solidFill>
                <a:latin typeface="Source Sans 3" pitchFamily="34" charset="0"/>
                <a:ea typeface="Source Sans 3" pitchFamily="34" charset="-122"/>
                <a:cs typeface="Source Sans 3" pitchFamily="34" charset="-120"/>
              </a:rPr>
              <a:t>Healthcare providers leverage our AI and automation capabilities to improve patient care and operational efficiency.</a:t>
            </a:r>
            <a:endParaRPr lang="en-US" sz="1400" dirty="0"/>
          </a:p>
        </p:txBody>
      </p:sp>
      <p:sp>
        <p:nvSpPr>
          <p:cNvPr id="13" name="Shape 14">
            <a:extLst>
              <a:ext uri="{FF2B5EF4-FFF2-40B4-BE49-F238E27FC236}">
                <a16:creationId xmlns:a16="http://schemas.microsoft.com/office/drawing/2014/main" id="{C4D58F35-E548-383F-ADBB-E73B435262B3}"/>
              </a:ext>
            </a:extLst>
          </p:cNvPr>
          <p:cNvSpPr/>
          <p:nvPr/>
        </p:nvSpPr>
        <p:spPr>
          <a:xfrm>
            <a:off x="859036" y="6670833"/>
            <a:ext cx="7425928" cy="1251704"/>
          </a:xfrm>
          <a:prstGeom prst="roundRect">
            <a:avLst>
              <a:gd name="adj" fmla="val 8766"/>
            </a:avLst>
          </a:prstGeom>
          <a:solidFill>
            <a:srgbClr val="FFFFFF"/>
          </a:solidFill>
          <a:ln w="22860">
            <a:solidFill>
              <a:srgbClr val="D8D4D4"/>
            </a:solidFill>
            <a:prstDash val="solid"/>
          </a:ln>
        </p:spPr>
      </p:sp>
      <p:sp>
        <p:nvSpPr>
          <p:cNvPr id="14" name="Text 16">
            <a:extLst>
              <a:ext uri="{FF2B5EF4-FFF2-40B4-BE49-F238E27FC236}">
                <a16:creationId xmlns:a16="http://schemas.microsoft.com/office/drawing/2014/main" id="{B01246CD-3C94-77C1-AC80-8EE1ACF9B288}"/>
              </a:ext>
            </a:extLst>
          </p:cNvPr>
          <p:cNvSpPr/>
          <p:nvPr/>
        </p:nvSpPr>
        <p:spPr>
          <a:xfrm>
            <a:off x="1122283" y="6865501"/>
            <a:ext cx="1956554" cy="244078"/>
          </a:xfrm>
          <a:prstGeom prst="rect">
            <a:avLst/>
          </a:prstGeom>
          <a:noFill/>
          <a:ln/>
        </p:spPr>
        <p:txBody>
          <a:bodyPr wrap="none" lIns="0" tIns="0" rIns="0" bIns="0" rtlCol="0" anchor="t"/>
          <a:lstStyle/>
          <a:p>
            <a:pPr marL="0" indent="0" algn="l">
              <a:lnSpc>
                <a:spcPts val="1900"/>
              </a:lnSpc>
              <a:buNone/>
            </a:pPr>
            <a:r>
              <a:rPr lang="en-US" sz="1400" b="1" dirty="0">
                <a:solidFill>
                  <a:srgbClr val="3D3838"/>
                </a:solidFill>
                <a:latin typeface="Montserrat Bold" pitchFamily="34" charset="0"/>
                <a:ea typeface="Montserrat Bold" pitchFamily="34" charset="-122"/>
                <a:cs typeface="Montserrat Bold" pitchFamily="34" charset="-120"/>
              </a:rPr>
              <a:t>Commerce &amp; Retail</a:t>
            </a:r>
            <a:endParaRPr lang="en-US" sz="1400" dirty="0"/>
          </a:p>
        </p:txBody>
      </p:sp>
      <p:sp>
        <p:nvSpPr>
          <p:cNvPr id="15" name="Text 17">
            <a:extLst>
              <a:ext uri="{FF2B5EF4-FFF2-40B4-BE49-F238E27FC236}">
                <a16:creationId xmlns:a16="http://schemas.microsoft.com/office/drawing/2014/main" id="{0C5FA885-DD41-19D8-6E36-FD88E21E40B4}"/>
              </a:ext>
            </a:extLst>
          </p:cNvPr>
          <p:cNvSpPr/>
          <p:nvPr/>
        </p:nvSpPr>
        <p:spPr>
          <a:xfrm>
            <a:off x="1122283" y="7212568"/>
            <a:ext cx="6968014" cy="515303"/>
          </a:xfrm>
          <a:prstGeom prst="rect">
            <a:avLst/>
          </a:prstGeom>
          <a:noFill/>
          <a:ln/>
        </p:spPr>
        <p:txBody>
          <a:bodyPr wrap="square" lIns="0" tIns="0" rIns="0" bIns="0" rtlCol="0" anchor="t"/>
          <a:lstStyle/>
          <a:p>
            <a:pPr marL="0" indent="0" algn="l">
              <a:lnSpc>
                <a:spcPts val="2000"/>
              </a:lnSpc>
              <a:buNone/>
            </a:pPr>
            <a:r>
              <a:rPr lang="en-US" sz="1400" dirty="0">
                <a:solidFill>
                  <a:srgbClr val="3D3838"/>
                </a:solidFill>
                <a:latin typeface="Source Sans 3" pitchFamily="34" charset="0"/>
                <a:ea typeface="Source Sans 3" pitchFamily="34" charset="-122"/>
                <a:cs typeface="Source Sans 3" pitchFamily="34" charset="-120"/>
              </a:rPr>
              <a:t>E-commerce and retail companies partner with us to modernize their technology infrastructure and data analytics capabilities.</a:t>
            </a:r>
            <a:endParaRPr lang="en-US" sz="1400" dirty="0"/>
          </a:p>
        </p:txBody>
      </p:sp>
      <p:pic>
        <p:nvPicPr>
          <p:cNvPr id="16" name="Picture 15">
            <a:extLst>
              <a:ext uri="{FF2B5EF4-FFF2-40B4-BE49-F238E27FC236}">
                <a16:creationId xmlns:a16="http://schemas.microsoft.com/office/drawing/2014/main" id="{725AF390-9F48-9B2B-2B19-9111CA7F4FB3}"/>
              </a:ext>
            </a:extLst>
          </p:cNvPr>
          <p:cNvPicPr>
            <a:picLocks noChangeAspect="1"/>
          </p:cNvPicPr>
          <p:nvPr/>
        </p:nvPicPr>
        <p:blipFill>
          <a:blip r:embed="rId2"/>
          <a:stretch>
            <a:fillRect/>
          </a:stretch>
        </p:blipFill>
        <p:spPr>
          <a:xfrm>
            <a:off x="10591800" y="1583943"/>
            <a:ext cx="5628117" cy="5628625"/>
          </a:xfrm>
          <a:prstGeom prst="rect">
            <a:avLst/>
          </a:prstGeom>
        </p:spPr>
      </p:pic>
      <p:sp>
        <p:nvSpPr>
          <p:cNvPr id="17" name="object 2">
            <a:extLst>
              <a:ext uri="{FF2B5EF4-FFF2-40B4-BE49-F238E27FC236}">
                <a16:creationId xmlns:a16="http://schemas.microsoft.com/office/drawing/2014/main" id="{B54C7CFD-40A3-02F8-7936-1B48DAE14EF7}"/>
              </a:ext>
            </a:extLst>
          </p:cNvPr>
          <p:cNvSpPr/>
          <p:nvPr/>
        </p:nvSpPr>
        <p:spPr>
          <a:xfrm>
            <a:off x="17068800" y="0"/>
            <a:ext cx="1219200" cy="9563094"/>
          </a:xfrm>
          <a:custGeom>
            <a:avLst/>
            <a:gdLst/>
            <a:ahLst/>
            <a:cxnLst/>
            <a:rect l="l" t="t" r="r" b="b"/>
            <a:pathLst>
              <a:path w="4114800" h="10287000">
                <a:moveTo>
                  <a:pt x="4114800" y="0"/>
                </a:moveTo>
                <a:lnTo>
                  <a:pt x="0" y="0"/>
                </a:lnTo>
                <a:lnTo>
                  <a:pt x="0" y="10287000"/>
                </a:lnTo>
                <a:lnTo>
                  <a:pt x="4114800" y="10287000"/>
                </a:lnTo>
                <a:lnTo>
                  <a:pt x="4114800" y="0"/>
                </a:lnTo>
                <a:close/>
              </a:path>
            </a:pathLst>
          </a:custGeom>
          <a:solidFill>
            <a:schemeClr val="accent1"/>
          </a:solid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12D61D-2CD6-B7A4-9809-9BF9F7085E9B}"/>
              </a:ext>
            </a:extLst>
          </p:cNvPr>
          <p:cNvPicPr>
            <a:picLocks noChangeAspect="1"/>
          </p:cNvPicPr>
          <p:nvPr/>
        </p:nvPicPr>
        <p:blipFill rotWithShape="1">
          <a:blip r:embed="rId2"/>
          <a:srcRect l="871" r="1" b="1"/>
          <a:stretch/>
        </p:blipFill>
        <p:spPr>
          <a:xfrm>
            <a:off x="41" y="1924"/>
            <a:ext cx="18287960" cy="10285079"/>
          </a:xfrm>
          <a:prstGeom prst="rect">
            <a:avLst/>
          </a:prstGeom>
        </p:spPr>
      </p:pic>
      <p:sp>
        <p:nvSpPr>
          <p:cNvPr id="2" name="TextBox 1">
            <a:extLst>
              <a:ext uri="{FF2B5EF4-FFF2-40B4-BE49-F238E27FC236}">
                <a16:creationId xmlns:a16="http://schemas.microsoft.com/office/drawing/2014/main" id="{29A592DF-AD9B-C73C-4B10-7B09645559A5}"/>
              </a:ext>
            </a:extLst>
          </p:cNvPr>
          <p:cNvSpPr txBox="1"/>
          <p:nvPr/>
        </p:nvSpPr>
        <p:spPr>
          <a:xfrm>
            <a:off x="17304647" y="9628909"/>
            <a:ext cx="1074414" cy="461665"/>
          </a:xfrm>
          <a:prstGeom prst="rect">
            <a:avLst/>
          </a:prstGeom>
          <a:noFill/>
        </p:spPr>
        <p:txBody>
          <a:bodyPr wrap="square">
            <a:spAutoFit/>
          </a:bodyPr>
          <a:lstStyle/>
          <a:p>
            <a:pPr algn="ctr"/>
            <a:r>
              <a:rPr lang="en-US" sz="2400" dirty="0">
                <a:latin typeface="Proto Grotesk Light" panose="020B0604020202020204" charset="0"/>
                <a:ea typeface="Proto Grotesk Light" panose="020B0604020202020204" charset="0"/>
                <a:cs typeface="Proto Grotesk Light" panose="020B0604020202020204" charset="0"/>
              </a:rPr>
              <a:t>11</a:t>
            </a:r>
          </a:p>
        </p:txBody>
      </p:sp>
    </p:spTree>
    <p:extLst>
      <p:ext uri="{BB962C8B-B14F-4D97-AF65-F5344CB8AC3E}">
        <p14:creationId xmlns:p14="http://schemas.microsoft.com/office/powerpoint/2010/main" val="995006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54BC7A-9096-EB9F-B73B-ABB0D5C56829}"/>
              </a:ext>
            </a:extLst>
          </p:cNvPr>
          <p:cNvSpPr txBox="1"/>
          <p:nvPr/>
        </p:nvSpPr>
        <p:spPr>
          <a:xfrm>
            <a:off x="350520" y="194454"/>
            <a:ext cx="17251680" cy="757130"/>
          </a:xfrm>
          <a:prstGeom prst="rect">
            <a:avLst/>
          </a:prstGeom>
          <a:noFill/>
        </p:spPr>
        <p:txBody>
          <a:bodyPr wrap="square">
            <a:spAutoFit/>
          </a:bodyPr>
          <a:lstStyle/>
          <a:p>
            <a:pPr>
              <a:lnSpc>
                <a:spcPct val="90000"/>
              </a:lnSpc>
              <a:spcBef>
                <a:spcPct val="0"/>
              </a:spcBef>
              <a:spcAft>
                <a:spcPts val="900"/>
              </a:spcAft>
            </a:pPr>
            <a:r>
              <a:rPr lang="en-US" sz="4800" dirty="0">
                <a:latin typeface="GT America Lt" panose="00000400000000000000" pitchFamily="50" charset="0"/>
                <a:ea typeface="GT America Lt" panose="00000400000000000000" pitchFamily="50" charset="0"/>
                <a:cs typeface="Segoe UI Light"/>
              </a:rPr>
              <a:t>Automating Report Generation</a:t>
            </a:r>
            <a:endParaRPr lang="en-US" sz="4800" dirty="0">
              <a:solidFill>
                <a:prstClr val="black"/>
              </a:solidFill>
              <a:latin typeface="GT America Lt" panose="00000400000000000000" pitchFamily="50" charset="0"/>
              <a:ea typeface="GT America Lt" panose="00000400000000000000" pitchFamily="50" charset="0"/>
            </a:endParaRPr>
          </a:p>
        </p:txBody>
      </p:sp>
      <p:sp>
        <p:nvSpPr>
          <p:cNvPr id="5" name="TextBox 4">
            <a:extLst>
              <a:ext uri="{FF2B5EF4-FFF2-40B4-BE49-F238E27FC236}">
                <a16:creationId xmlns:a16="http://schemas.microsoft.com/office/drawing/2014/main" id="{E35182C7-2BF7-6120-FE46-BC714E91E2AA}"/>
              </a:ext>
            </a:extLst>
          </p:cNvPr>
          <p:cNvSpPr txBox="1"/>
          <p:nvPr/>
        </p:nvSpPr>
        <p:spPr>
          <a:xfrm>
            <a:off x="8673521" y="1231298"/>
            <a:ext cx="9021978" cy="1772665"/>
          </a:xfrm>
          <a:prstGeom prst="rect">
            <a:avLst/>
          </a:prstGeom>
          <a:noFill/>
        </p:spPr>
        <p:txBody>
          <a:bodyPr wrap="square">
            <a:spAutoFit/>
          </a:bodyPr>
          <a:lstStyle>
            <a:lvl1pPr marL="85725">
              <a:lnSpc>
                <a:spcPct val="90000"/>
              </a:lnSpc>
              <a:spcAft>
                <a:spcPts val="450"/>
              </a:spcAft>
              <a:defRPr sz="1350" b="1">
                <a:latin typeface="GT America Lt" panose="00000400000000000000" pitchFamily="50" charset="0"/>
                <a:ea typeface="GT America Lt" panose="00000400000000000000" pitchFamily="50" charset="0"/>
              </a:defRPr>
            </a:lvl1pPr>
            <a:lvl2pPr marL="542925" lvl="1">
              <a:lnSpc>
                <a:spcPct val="90000"/>
              </a:lnSpc>
              <a:spcAft>
                <a:spcPts val="450"/>
              </a:spcAft>
              <a:defRPr sz="800" b="1">
                <a:latin typeface="GT America Lt" panose="00000400000000000000" pitchFamily="50" charset="0"/>
                <a:ea typeface="GT America Lt" panose="00000400000000000000" pitchFamily="50" charset="0"/>
              </a:defRPr>
            </a:lvl2pPr>
          </a:lstStyle>
          <a:p>
            <a:pPr marL="1428714" lvl="1" indent="-342891">
              <a:buFont typeface="Arial" panose="020B0604020202020204" pitchFamily="34" charset="0"/>
              <a:buChar char="•"/>
            </a:pPr>
            <a:r>
              <a:rPr lang="en-US" sz="1601" b="0" dirty="0"/>
              <a:t>Members from the Servicing group had to retrieve customer loan details from multiple sources and applications</a:t>
            </a:r>
          </a:p>
          <a:p>
            <a:pPr marL="1428714" lvl="1" indent="-342891">
              <a:buFont typeface="Arial" panose="020B0604020202020204" pitchFamily="34" charset="0"/>
              <a:buChar char="•"/>
            </a:pPr>
            <a:r>
              <a:rPr lang="en-US" sz="1601" b="0" dirty="0"/>
              <a:t>Enter the retrieved details, a pre-defined set of investor codes, and current date into a mainframe system for the report to get generated in AIP portal.</a:t>
            </a:r>
          </a:p>
          <a:p>
            <a:pPr marL="1428714" lvl="1" indent="-342891">
              <a:buFont typeface="Arial" panose="020B0604020202020204" pitchFamily="34" charset="0"/>
              <a:buChar char="•"/>
            </a:pPr>
            <a:r>
              <a:rPr lang="en-US" sz="1601" b="0" dirty="0"/>
              <a:t>Manually this entire process was time consuming as there were multiple systems involved, leading to additional cost and manual errors resulting in the generation of inaccurate reports.</a:t>
            </a:r>
          </a:p>
        </p:txBody>
      </p:sp>
      <p:sp>
        <p:nvSpPr>
          <p:cNvPr id="10" name="TextBox 9">
            <a:extLst>
              <a:ext uri="{FF2B5EF4-FFF2-40B4-BE49-F238E27FC236}">
                <a16:creationId xmlns:a16="http://schemas.microsoft.com/office/drawing/2014/main" id="{A83B9F12-0ABD-E8C5-A847-5644A83DC8BD}"/>
              </a:ext>
            </a:extLst>
          </p:cNvPr>
          <p:cNvSpPr txBox="1"/>
          <p:nvPr/>
        </p:nvSpPr>
        <p:spPr>
          <a:xfrm>
            <a:off x="9141716" y="2578946"/>
            <a:ext cx="8441106" cy="2858090"/>
          </a:xfrm>
          <a:prstGeom prst="rect">
            <a:avLst/>
          </a:prstGeom>
          <a:noFill/>
        </p:spPr>
        <p:txBody>
          <a:bodyPr wrap="square">
            <a:spAutoFit/>
          </a:bodyPr>
          <a:lstStyle/>
          <a:p>
            <a:pPr marL="171446">
              <a:lnSpc>
                <a:spcPct val="90000"/>
              </a:lnSpc>
              <a:spcAft>
                <a:spcPts val="900"/>
              </a:spcAft>
            </a:pPr>
            <a:endParaRPr lang="en-US" b="1" dirty="0">
              <a:latin typeface="GT America Lt" panose="00000400000000000000" pitchFamily="50" charset="0"/>
              <a:ea typeface="GT America Lt" panose="00000400000000000000" pitchFamily="50" charset="0"/>
            </a:endParaRPr>
          </a:p>
          <a:p>
            <a:pPr marL="171446">
              <a:lnSpc>
                <a:spcPct val="90000"/>
              </a:lnSpc>
              <a:spcAft>
                <a:spcPts val="900"/>
              </a:spcAft>
            </a:pPr>
            <a:r>
              <a:rPr lang="en-US" sz="2599" b="1" dirty="0">
                <a:latin typeface="GT America Lt" panose="00000400000000000000" pitchFamily="50" charset="0"/>
                <a:ea typeface="GT America Lt" panose="00000400000000000000" pitchFamily="50" charset="0"/>
              </a:rPr>
              <a:t>Solution: </a:t>
            </a:r>
            <a:r>
              <a:rPr lang="en-US" sz="1500" b="1" i="1" cap="small" dirty="0">
                <a:latin typeface="GT America Lt" panose="00000400000000000000" pitchFamily="50" charset="0"/>
                <a:ea typeface="GT America Lt" panose="00000400000000000000" pitchFamily="50" charset="0"/>
              </a:rPr>
              <a:t>Implementation Duration : 2.5 Sprints including 0.5 Sprint design &amp; 1 Sprint implementation</a:t>
            </a:r>
            <a:endParaRPr lang="en-US" b="1" dirty="0">
              <a:latin typeface="GT America Lt" panose="00000400000000000000" pitchFamily="50" charset="0"/>
              <a:ea typeface="GT America Lt" panose="00000400000000000000" pitchFamily="50" charset="0"/>
            </a:endParaRPr>
          </a:p>
          <a:p>
            <a:pPr marL="1085823" lvl="1">
              <a:lnSpc>
                <a:spcPct val="90000"/>
              </a:lnSpc>
              <a:spcAft>
                <a:spcPts val="900"/>
              </a:spcAft>
            </a:pPr>
            <a:r>
              <a:rPr lang="en-US" sz="1601" b="1" dirty="0">
                <a:latin typeface="GT America Lt" panose="00000400000000000000" pitchFamily="50" charset="0"/>
                <a:ea typeface="GT America Lt" panose="00000400000000000000" pitchFamily="50" charset="0"/>
              </a:rPr>
              <a:t>Discovery Process:</a:t>
            </a:r>
          </a:p>
          <a:p>
            <a:pPr marL="1114398" lvl="1" indent="-342891">
              <a:lnSpc>
                <a:spcPct val="80000"/>
              </a:lnSpc>
              <a:spcAft>
                <a:spcPts val="900"/>
              </a:spcAft>
              <a:buFont typeface="Arial" panose="020B0604020202020204" pitchFamily="34" charset="0"/>
              <a:buChar char="•"/>
            </a:pPr>
            <a:r>
              <a:rPr lang="en-US" sz="1601" dirty="0">
                <a:latin typeface="GT America Lt" panose="00000400000000000000" pitchFamily="50" charset="0"/>
                <a:ea typeface="GT America Lt" panose="00000400000000000000" pitchFamily="50" charset="0"/>
              </a:rPr>
              <a:t>Detailed Process Analysis identifying bottlenecks and opportunities for process refinements </a:t>
            </a:r>
          </a:p>
          <a:p>
            <a:pPr marL="1114398" lvl="1" indent="-342891">
              <a:lnSpc>
                <a:spcPct val="80000"/>
              </a:lnSpc>
              <a:spcAft>
                <a:spcPts val="900"/>
              </a:spcAft>
              <a:buFont typeface="Arial" panose="020B0604020202020204" pitchFamily="34" charset="0"/>
              <a:buChar char="•"/>
            </a:pPr>
            <a:r>
              <a:rPr lang="en-US" sz="1601" dirty="0">
                <a:latin typeface="GT America Lt" panose="00000400000000000000" pitchFamily="50" charset="0"/>
                <a:ea typeface="GT America Lt" panose="00000400000000000000" pitchFamily="50" charset="0"/>
              </a:rPr>
              <a:t>Collaborating with business team and IT teams to outline the automation solution </a:t>
            </a:r>
          </a:p>
          <a:p>
            <a:pPr marL="1114398" lvl="1" indent="-342891">
              <a:lnSpc>
                <a:spcPct val="80000"/>
              </a:lnSpc>
              <a:spcAft>
                <a:spcPts val="900"/>
              </a:spcAft>
              <a:buFont typeface="Arial" panose="020B0604020202020204" pitchFamily="34" charset="0"/>
              <a:buChar char="•"/>
            </a:pPr>
            <a:r>
              <a:rPr lang="en-US" sz="1601" dirty="0">
                <a:latin typeface="GT America Lt" panose="00000400000000000000" pitchFamily="50" charset="0"/>
                <a:ea typeface="GT America Lt" panose="00000400000000000000" pitchFamily="50" charset="0"/>
              </a:rPr>
              <a:t>Combination of </a:t>
            </a:r>
            <a:r>
              <a:rPr lang="en-US" sz="1601" dirty="0" err="1">
                <a:latin typeface="GT America Lt" panose="00000400000000000000" pitchFamily="50" charset="0"/>
                <a:ea typeface="GT America Lt" panose="00000400000000000000" pitchFamily="50" charset="0"/>
              </a:rPr>
              <a:t>BluePrism</a:t>
            </a:r>
            <a:r>
              <a:rPr lang="en-US" sz="1601" dirty="0">
                <a:latin typeface="GT America Lt" panose="00000400000000000000" pitchFamily="50" charset="0"/>
                <a:ea typeface="GT America Lt" panose="00000400000000000000" pitchFamily="50" charset="0"/>
              </a:rPr>
              <a:t> based RPA bot enabling a seamless experience</a:t>
            </a:r>
            <a:r>
              <a:rPr lang="en-US" dirty="0">
                <a:latin typeface="GT America Lt" panose="00000400000000000000" pitchFamily="50" charset="0"/>
                <a:ea typeface="GT America Lt" panose="00000400000000000000" pitchFamily="50" charset="0"/>
              </a:rPr>
              <a:t> </a:t>
            </a:r>
          </a:p>
          <a:p>
            <a:pPr marL="771507" lvl="1">
              <a:lnSpc>
                <a:spcPct val="80000"/>
              </a:lnSpc>
              <a:spcAft>
                <a:spcPts val="900"/>
              </a:spcAft>
            </a:pPr>
            <a:endParaRPr lang="en-US" dirty="0"/>
          </a:p>
        </p:txBody>
      </p:sp>
      <p:sp>
        <p:nvSpPr>
          <p:cNvPr id="14" name="TextBox 13">
            <a:extLst>
              <a:ext uri="{FF2B5EF4-FFF2-40B4-BE49-F238E27FC236}">
                <a16:creationId xmlns:a16="http://schemas.microsoft.com/office/drawing/2014/main" id="{95588528-A109-9B53-13C8-1C73D497793C}"/>
              </a:ext>
            </a:extLst>
          </p:cNvPr>
          <p:cNvSpPr txBox="1"/>
          <p:nvPr/>
        </p:nvSpPr>
        <p:spPr>
          <a:xfrm>
            <a:off x="9144000" y="4910169"/>
            <a:ext cx="9144000" cy="3196196"/>
          </a:xfrm>
          <a:prstGeom prst="rect">
            <a:avLst/>
          </a:prstGeom>
          <a:noFill/>
        </p:spPr>
        <p:txBody>
          <a:bodyPr wrap="square">
            <a:spAutoFit/>
          </a:bodyPr>
          <a:lstStyle/>
          <a:p>
            <a:pPr indent="-142871">
              <a:lnSpc>
                <a:spcPct val="80000"/>
              </a:lnSpc>
              <a:spcAft>
                <a:spcPts val="900"/>
              </a:spcAft>
            </a:pPr>
            <a:r>
              <a:rPr lang="en-US" sz="1601" dirty="0">
                <a:latin typeface="GT America Lt" panose="00000400000000000000" pitchFamily="50" charset="0"/>
                <a:ea typeface="GT America Lt" panose="00000400000000000000" pitchFamily="50" charset="0"/>
              </a:rPr>
              <a:t>   </a:t>
            </a:r>
          </a:p>
          <a:p>
            <a:pPr indent="-142871">
              <a:lnSpc>
                <a:spcPct val="80000"/>
              </a:lnSpc>
              <a:spcAft>
                <a:spcPts val="900"/>
              </a:spcAft>
            </a:pPr>
            <a:endParaRPr lang="en-US" sz="1601" dirty="0">
              <a:latin typeface="GT America Lt" panose="00000400000000000000" pitchFamily="50" charset="0"/>
              <a:ea typeface="GT America Lt" panose="00000400000000000000" pitchFamily="50" charset="0"/>
            </a:endParaRPr>
          </a:p>
          <a:p>
            <a:pPr indent="-142871">
              <a:lnSpc>
                <a:spcPct val="80000"/>
              </a:lnSpc>
              <a:spcAft>
                <a:spcPts val="900"/>
              </a:spcAft>
            </a:pPr>
            <a:r>
              <a:rPr lang="en-US" sz="1601" dirty="0">
                <a:latin typeface="GT America Lt" panose="00000400000000000000" pitchFamily="50" charset="0"/>
                <a:ea typeface="GT America Lt" panose="00000400000000000000" pitchFamily="50" charset="0"/>
              </a:rPr>
              <a:t> </a:t>
            </a:r>
            <a:r>
              <a:rPr lang="en-US" sz="2599" b="1" dirty="0">
                <a:latin typeface="GT America Lt" panose="00000400000000000000" pitchFamily="50" charset="0"/>
                <a:ea typeface="GT America Lt" panose="00000400000000000000" pitchFamily="50" charset="0"/>
              </a:rPr>
              <a:t>Execution</a:t>
            </a:r>
          </a:p>
          <a:p>
            <a:pPr marL="1114398" lvl="1" indent="-342891">
              <a:lnSpc>
                <a:spcPct val="80000"/>
              </a:lnSpc>
              <a:spcAft>
                <a:spcPts val="900"/>
              </a:spcAft>
              <a:buFont typeface="Arial" panose="020B0604020202020204" pitchFamily="34" charset="0"/>
              <a:buChar char="•"/>
            </a:pPr>
            <a:r>
              <a:rPr lang="en-US" sz="1601" dirty="0">
                <a:latin typeface="GT America Lt" panose="00000400000000000000" pitchFamily="50" charset="0"/>
                <a:ea typeface="GT America Lt" panose="00000400000000000000" pitchFamily="50" charset="0"/>
              </a:rPr>
              <a:t>Login to the loan sphere application, traverse through the menu and select one of the pre-defined menu options</a:t>
            </a:r>
          </a:p>
          <a:p>
            <a:pPr marL="1114398" lvl="1" indent="-342891">
              <a:lnSpc>
                <a:spcPct val="80000"/>
              </a:lnSpc>
              <a:spcAft>
                <a:spcPts val="900"/>
              </a:spcAft>
              <a:buFont typeface="Arial" panose="020B0604020202020204" pitchFamily="34" charset="0"/>
              <a:buChar char="•"/>
            </a:pPr>
            <a:r>
              <a:rPr lang="en-US" sz="1601" dirty="0">
                <a:latin typeface="GT America Lt" panose="00000400000000000000" pitchFamily="50" charset="0"/>
                <a:ea typeface="GT America Lt" panose="00000400000000000000" pitchFamily="50" charset="0"/>
              </a:rPr>
              <a:t>MSP Explorer window opens where current date, Investor codes and certain other customer / loan details are entered and click submit.</a:t>
            </a:r>
          </a:p>
          <a:p>
            <a:pPr marL="1114398" lvl="1" indent="-342891">
              <a:lnSpc>
                <a:spcPct val="80000"/>
              </a:lnSpc>
              <a:spcAft>
                <a:spcPts val="900"/>
              </a:spcAft>
              <a:buFont typeface="Arial" panose="020B0604020202020204" pitchFamily="34" charset="0"/>
              <a:buChar char="•"/>
            </a:pPr>
            <a:r>
              <a:rPr lang="en-US" sz="1601" dirty="0">
                <a:latin typeface="GT America Lt" panose="00000400000000000000" pitchFamily="50" charset="0"/>
                <a:ea typeface="GT America Lt" panose="00000400000000000000" pitchFamily="50" charset="0"/>
              </a:rPr>
              <a:t>A report gets generated and sent to business team for further action.</a:t>
            </a:r>
          </a:p>
          <a:p>
            <a:pPr marL="1114398" lvl="1" indent="-342891">
              <a:lnSpc>
                <a:spcPct val="80000"/>
              </a:lnSpc>
              <a:spcAft>
                <a:spcPts val="900"/>
              </a:spcAft>
              <a:buFont typeface="Arial" panose="020B0604020202020204" pitchFamily="34" charset="0"/>
              <a:buChar char="•"/>
            </a:pPr>
            <a:r>
              <a:rPr lang="en-US" sz="1601" dirty="0">
                <a:latin typeface="GT America Lt" panose="00000400000000000000" pitchFamily="50" charset="0"/>
                <a:ea typeface="GT America Lt" panose="00000400000000000000" pitchFamily="50" charset="0"/>
              </a:rPr>
              <a:t>Built using Blue Prism and it integrates with Web as well as Mainframe application as part of automation process. </a:t>
            </a:r>
          </a:p>
          <a:p>
            <a:pPr marL="1114398" lvl="1" indent="-342891">
              <a:lnSpc>
                <a:spcPct val="80000"/>
              </a:lnSpc>
              <a:spcAft>
                <a:spcPts val="900"/>
              </a:spcAft>
              <a:buFont typeface="Arial" panose="020B0604020202020204" pitchFamily="34" charset="0"/>
              <a:buChar char="•"/>
            </a:pPr>
            <a:r>
              <a:rPr lang="en-US" sz="1601" dirty="0">
                <a:latin typeface="GT America Lt" panose="00000400000000000000" pitchFamily="50" charset="0"/>
                <a:ea typeface="GT America Lt" panose="00000400000000000000" pitchFamily="50" charset="0"/>
              </a:rPr>
              <a:t>Integrates with MS Outlook exchange to send out notifications.</a:t>
            </a:r>
          </a:p>
        </p:txBody>
      </p:sp>
      <p:sp>
        <p:nvSpPr>
          <p:cNvPr id="17" name="TextBox 16">
            <a:extLst>
              <a:ext uri="{FF2B5EF4-FFF2-40B4-BE49-F238E27FC236}">
                <a16:creationId xmlns:a16="http://schemas.microsoft.com/office/drawing/2014/main" id="{0F0715D7-C4D1-DF94-C3DA-EEEC51A2369E}"/>
              </a:ext>
            </a:extLst>
          </p:cNvPr>
          <p:cNvSpPr txBox="1"/>
          <p:nvPr/>
        </p:nvSpPr>
        <p:spPr>
          <a:xfrm>
            <a:off x="9027932" y="8193321"/>
            <a:ext cx="7233150" cy="1468864"/>
          </a:xfrm>
          <a:prstGeom prst="rect">
            <a:avLst/>
          </a:prstGeom>
          <a:noFill/>
        </p:spPr>
        <p:txBody>
          <a:bodyPr wrap="square">
            <a:spAutoFit/>
          </a:bodyPr>
          <a:lstStyle/>
          <a:p>
            <a:pPr marL="171446">
              <a:lnSpc>
                <a:spcPct val="90000"/>
              </a:lnSpc>
              <a:spcAft>
                <a:spcPts val="900"/>
              </a:spcAft>
            </a:pPr>
            <a:r>
              <a:rPr lang="en-US" sz="2599" b="1" dirty="0">
                <a:solidFill>
                  <a:srgbClr val="445EF2"/>
                </a:solidFill>
                <a:latin typeface="GT America Lt" panose="00000400000000000000" pitchFamily="50" charset="0"/>
                <a:ea typeface="GT America Lt" panose="00000400000000000000" pitchFamily="50" charset="0"/>
              </a:rPr>
              <a:t>Value Add:</a:t>
            </a:r>
          </a:p>
          <a:p>
            <a:pPr marL="1114398" lvl="1" indent="-342891">
              <a:lnSpc>
                <a:spcPct val="80000"/>
              </a:lnSpc>
              <a:spcAft>
                <a:spcPts val="900"/>
              </a:spcAft>
              <a:buFont typeface="Arial" panose="020B0604020202020204" pitchFamily="34" charset="0"/>
              <a:buChar char="•"/>
            </a:pPr>
            <a:r>
              <a:rPr lang="en-US" b="1" dirty="0">
                <a:latin typeface="GT America Lt" panose="00000400000000000000" pitchFamily="50" charset="0"/>
                <a:ea typeface="GT America Lt" panose="00000400000000000000" pitchFamily="50" charset="0"/>
              </a:rPr>
              <a:t>90% </a:t>
            </a:r>
            <a:r>
              <a:rPr lang="en-US" dirty="0">
                <a:solidFill>
                  <a:srgbClr val="000000"/>
                </a:solidFill>
                <a:latin typeface="GT America Lt" panose="00000400000000000000" pitchFamily="50" charset="0"/>
                <a:ea typeface="GT America Lt" panose="00000400000000000000" pitchFamily="50" charset="0"/>
              </a:rPr>
              <a:t>improvement in cycle time – reduced from </a:t>
            </a:r>
            <a:r>
              <a:rPr lang="en-US" b="1" dirty="0">
                <a:latin typeface="GT America Lt" panose="00000400000000000000" pitchFamily="50" charset="0"/>
                <a:ea typeface="GT America Lt" panose="00000400000000000000" pitchFamily="50" charset="0"/>
              </a:rPr>
              <a:t>120 mins</a:t>
            </a:r>
          </a:p>
          <a:p>
            <a:pPr marL="771507" lvl="1">
              <a:lnSpc>
                <a:spcPct val="80000"/>
              </a:lnSpc>
              <a:spcAft>
                <a:spcPts val="900"/>
              </a:spcAft>
            </a:pPr>
            <a:r>
              <a:rPr lang="en-US" b="1" dirty="0">
                <a:latin typeface="GT America Lt" panose="00000400000000000000" pitchFamily="50" charset="0"/>
                <a:ea typeface="GT America Lt" panose="00000400000000000000" pitchFamily="50" charset="0"/>
              </a:rPr>
              <a:t>       to 4 mins </a:t>
            </a:r>
          </a:p>
          <a:p>
            <a:pPr marL="1114398" lvl="1" indent="-342891">
              <a:lnSpc>
                <a:spcPct val="80000"/>
              </a:lnSpc>
              <a:spcAft>
                <a:spcPts val="900"/>
              </a:spcAft>
              <a:buFont typeface="Arial" panose="020B0604020202020204" pitchFamily="34" charset="0"/>
              <a:buChar char="•"/>
            </a:pPr>
            <a:r>
              <a:rPr lang="en-US" b="1" dirty="0">
                <a:latin typeface="GT America Lt" panose="00000400000000000000" pitchFamily="50" charset="0"/>
                <a:ea typeface="GT America Lt" panose="00000400000000000000" pitchFamily="50" charset="0"/>
              </a:rPr>
              <a:t>$80K to $100K </a:t>
            </a:r>
            <a:r>
              <a:rPr lang="en-US" dirty="0">
                <a:latin typeface="GT America Lt" panose="00000400000000000000" pitchFamily="50" charset="0"/>
                <a:ea typeface="GT America Lt" panose="00000400000000000000" pitchFamily="50" charset="0"/>
              </a:rPr>
              <a:t>Annual Cost Saving Optimization on FTE</a:t>
            </a:r>
            <a:endParaRPr lang="en-US" sz="1650" dirty="0">
              <a:latin typeface="GT America Lt" panose="00000400000000000000" pitchFamily="50" charset="0"/>
              <a:ea typeface="GT America Lt" panose="00000400000000000000" pitchFamily="50" charset="0"/>
            </a:endParaRPr>
          </a:p>
        </p:txBody>
      </p:sp>
      <p:sp>
        <p:nvSpPr>
          <p:cNvPr id="19" name="TextBox 18">
            <a:extLst>
              <a:ext uri="{FF2B5EF4-FFF2-40B4-BE49-F238E27FC236}">
                <a16:creationId xmlns:a16="http://schemas.microsoft.com/office/drawing/2014/main" id="{D83A7218-1AB6-08C5-56D7-AE13DF58D950}"/>
              </a:ext>
            </a:extLst>
          </p:cNvPr>
          <p:cNvSpPr txBox="1"/>
          <p:nvPr/>
        </p:nvSpPr>
        <p:spPr>
          <a:xfrm>
            <a:off x="350519" y="6936290"/>
            <a:ext cx="8323001" cy="2285241"/>
          </a:xfrm>
          <a:prstGeom prst="rect">
            <a:avLst/>
          </a:prstGeom>
          <a:noFill/>
        </p:spPr>
        <p:txBody>
          <a:bodyPr wrap="square">
            <a:spAutoFit/>
          </a:bodyPr>
          <a:lstStyle/>
          <a:p>
            <a:pPr lvl="1" algn="ctr"/>
            <a:r>
              <a:rPr lang="en-US" i="1" dirty="0">
                <a:latin typeface="GT America Lt" panose="00000400000000000000" pitchFamily="50" charset="0"/>
                <a:ea typeface="GT America Lt" panose="00000400000000000000" pitchFamily="50" charset="0"/>
              </a:rPr>
              <a:t>"I have had nothing but great experiences working with the Team. The team has been a great partner, quick to take up projects, explore a multitude of potential solutions to highly complex needs, and deliver results quickly. Communication has been quick, efficient, and they have made themselves available for supplementary calls as needed to complete their work and gain additional clarity into the solutions we are solving for. I’ve really enjoyed working with this team and look forward to continuing our work together."</a:t>
            </a:r>
          </a:p>
          <a:p>
            <a:pPr lvl="1" algn="r"/>
            <a:r>
              <a:rPr lang="en-IN" sz="1650" dirty="0"/>
              <a:t>----- </a:t>
            </a:r>
            <a:r>
              <a:rPr lang="en-IN" sz="1650" b="1" i="1" dirty="0"/>
              <a:t>Chief Operating Officer</a:t>
            </a:r>
          </a:p>
        </p:txBody>
      </p:sp>
      <p:pic>
        <p:nvPicPr>
          <p:cNvPr id="4" name="Picture 3">
            <a:extLst>
              <a:ext uri="{FF2B5EF4-FFF2-40B4-BE49-F238E27FC236}">
                <a16:creationId xmlns:a16="http://schemas.microsoft.com/office/drawing/2014/main" id="{ED0B664E-96B7-B03B-D8DF-9425D3CF8811}"/>
              </a:ext>
            </a:extLst>
          </p:cNvPr>
          <p:cNvPicPr>
            <a:picLocks noChangeAspect="1"/>
          </p:cNvPicPr>
          <p:nvPr/>
        </p:nvPicPr>
        <p:blipFill>
          <a:blip r:embed="rId3"/>
          <a:stretch>
            <a:fillRect/>
          </a:stretch>
        </p:blipFill>
        <p:spPr>
          <a:xfrm>
            <a:off x="592502" y="1043918"/>
            <a:ext cx="6980580" cy="5778626"/>
          </a:xfrm>
          <a:prstGeom prst="rect">
            <a:avLst/>
          </a:prstGeom>
        </p:spPr>
      </p:pic>
      <p:sp>
        <p:nvSpPr>
          <p:cNvPr id="9" name="TextBox 8">
            <a:extLst>
              <a:ext uri="{FF2B5EF4-FFF2-40B4-BE49-F238E27FC236}">
                <a16:creationId xmlns:a16="http://schemas.microsoft.com/office/drawing/2014/main" id="{E8017294-844E-B6C1-83F4-C7783FA7EBE9}"/>
              </a:ext>
            </a:extLst>
          </p:cNvPr>
          <p:cNvSpPr txBox="1"/>
          <p:nvPr/>
        </p:nvSpPr>
        <p:spPr>
          <a:xfrm>
            <a:off x="9027931" y="697349"/>
            <a:ext cx="9345092" cy="341632"/>
          </a:xfrm>
          <a:prstGeom prst="rect">
            <a:avLst/>
          </a:prstGeom>
          <a:noFill/>
        </p:spPr>
        <p:txBody>
          <a:bodyPr wrap="square">
            <a:spAutoFit/>
          </a:bodyPr>
          <a:lstStyle/>
          <a:p>
            <a:pPr marL="171446">
              <a:lnSpc>
                <a:spcPct val="90000"/>
              </a:lnSpc>
              <a:spcAft>
                <a:spcPts val="900"/>
              </a:spcAft>
            </a:pPr>
            <a:r>
              <a:rPr lang="en-US" b="1" dirty="0">
                <a:latin typeface="GT America Lt" panose="00000400000000000000" pitchFamily="50" charset="0"/>
                <a:ea typeface="GT America Lt" panose="00000400000000000000" pitchFamily="50" charset="0"/>
              </a:rPr>
              <a:t>Problem Statement:</a:t>
            </a:r>
          </a:p>
        </p:txBody>
      </p:sp>
      <p:sp>
        <p:nvSpPr>
          <p:cNvPr id="2" name="TextBox 1">
            <a:extLst>
              <a:ext uri="{FF2B5EF4-FFF2-40B4-BE49-F238E27FC236}">
                <a16:creationId xmlns:a16="http://schemas.microsoft.com/office/drawing/2014/main" id="{5EEC7C1F-9122-4373-F516-C334CE228A30}"/>
              </a:ext>
            </a:extLst>
          </p:cNvPr>
          <p:cNvSpPr txBox="1"/>
          <p:nvPr/>
        </p:nvSpPr>
        <p:spPr>
          <a:xfrm>
            <a:off x="4982549" y="9833363"/>
            <a:ext cx="9954596" cy="346249"/>
          </a:xfrm>
          <a:prstGeom prst="rect">
            <a:avLst/>
          </a:prstGeom>
          <a:noFill/>
        </p:spPr>
        <p:txBody>
          <a:bodyPr wrap="square">
            <a:spAutoFit/>
          </a:bodyPr>
          <a:lstStyle/>
          <a:p>
            <a:pPr algn="ctr"/>
            <a:r>
              <a:rPr lang="en-US" sz="1650" i="1" dirty="0"/>
              <a:t>Empowering businesses through collaboration, innovation, and technology.</a:t>
            </a:r>
            <a:endParaRPr lang="en-IN" sz="1650" i="1" dirty="0"/>
          </a:p>
        </p:txBody>
      </p:sp>
      <p:pic>
        <p:nvPicPr>
          <p:cNvPr id="7" name="Picture 6">
            <a:extLst>
              <a:ext uri="{FF2B5EF4-FFF2-40B4-BE49-F238E27FC236}">
                <a16:creationId xmlns:a16="http://schemas.microsoft.com/office/drawing/2014/main" id="{112E46F7-387F-D993-D00A-1298EABEEC8D}"/>
              </a:ext>
            </a:extLst>
          </p:cNvPr>
          <p:cNvPicPr>
            <a:picLocks noChangeAspect="1"/>
          </p:cNvPicPr>
          <p:nvPr/>
        </p:nvPicPr>
        <p:blipFill>
          <a:blip r:embed="rId4"/>
          <a:stretch>
            <a:fillRect/>
          </a:stretch>
        </p:blipFill>
        <p:spPr>
          <a:xfrm>
            <a:off x="16306800" y="8511793"/>
            <a:ext cx="1966849" cy="1737107"/>
          </a:xfrm>
          <a:prstGeom prst="rect">
            <a:avLst/>
          </a:prstGeom>
        </p:spPr>
      </p:pic>
    </p:spTree>
    <p:extLst>
      <p:ext uri="{BB962C8B-B14F-4D97-AF65-F5344CB8AC3E}">
        <p14:creationId xmlns:p14="http://schemas.microsoft.com/office/powerpoint/2010/main" val="4174011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2983A-2468-A766-4E03-5F3FD44B7A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F01834C-8108-9F2E-EDD2-0CC029E4F106}"/>
              </a:ext>
            </a:extLst>
          </p:cNvPr>
          <p:cNvSpPr txBox="1"/>
          <p:nvPr/>
        </p:nvSpPr>
        <p:spPr>
          <a:xfrm>
            <a:off x="228600" y="72534"/>
            <a:ext cx="17876520" cy="757130"/>
          </a:xfrm>
          <a:prstGeom prst="rect">
            <a:avLst/>
          </a:prstGeom>
          <a:noFill/>
        </p:spPr>
        <p:txBody>
          <a:bodyPr wrap="square">
            <a:spAutoFit/>
          </a:bodyPr>
          <a:lstStyle/>
          <a:p>
            <a:pPr>
              <a:lnSpc>
                <a:spcPct val="90000"/>
              </a:lnSpc>
              <a:spcBef>
                <a:spcPct val="0"/>
              </a:spcBef>
              <a:spcAft>
                <a:spcPts val="900"/>
              </a:spcAft>
            </a:pPr>
            <a:r>
              <a:rPr lang="en-US" sz="4800" dirty="0">
                <a:solidFill>
                  <a:prstClr val="black"/>
                </a:solidFill>
                <a:latin typeface="GT America Lt" panose="00000400000000000000" pitchFamily="50" charset="0"/>
                <a:ea typeface="GT America Lt" panose="00000400000000000000" pitchFamily="50" charset="0"/>
                <a:cs typeface="Segoe UI Light"/>
              </a:rPr>
              <a:t>AI Solution  - Automating the entire order management workflow </a:t>
            </a:r>
            <a:endParaRPr lang="en-US" sz="4800" dirty="0">
              <a:solidFill>
                <a:prstClr val="black"/>
              </a:solidFill>
              <a:latin typeface="GT America Lt" panose="00000400000000000000" pitchFamily="50" charset="0"/>
              <a:ea typeface="GT America Lt" panose="00000400000000000000" pitchFamily="50" charset="0"/>
            </a:endParaRPr>
          </a:p>
        </p:txBody>
      </p:sp>
      <p:grpSp>
        <p:nvGrpSpPr>
          <p:cNvPr id="7" name="Group 6">
            <a:extLst>
              <a:ext uri="{FF2B5EF4-FFF2-40B4-BE49-F238E27FC236}">
                <a16:creationId xmlns:a16="http://schemas.microsoft.com/office/drawing/2014/main" id="{8A8D9F94-51B1-EEF4-9E13-5D43303A04B8}"/>
              </a:ext>
            </a:extLst>
          </p:cNvPr>
          <p:cNvGrpSpPr/>
          <p:nvPr/>
        </p:nvGrpSpPr>
        <p:grpSpPr>
          <a:xfrm>
            <a:off x="8673521" y="1032629"/>
            <a:ext cx="9699502" cy="8600812"/>
            <a:chOff x="8673521" y="1032629"/>
            <a:chExt cx="9699502" cy="8600812"/>
          </a:xfrm>
        </p:grpSpPr>
        <p:sp>
          <p:nvSpPr>
            <p:cNvPr id="5" name="TextBox 4">
              <a:extLst>
                <a:ext uri="{FF2B5EF4-FFF2-40B4-BE49-F238E27FC236}">
                  <a16:creationId xmlns:a16="http://schemas.microsoft.com/office/drawing/2014/main" id="{02F9FC32-550E-045E-3BE9-0A9F59BBC6F2}"/>
                </a:ext>
              </a:extLst>
            </p:cNvPr>
            <p:cNvSpPr txBox="1"/>
            <p:nvPr/>
          </p:nvSpPr>
          <p:spPr>
            <a:xfrm>
              <a:off x="8673521" y="1566578"/>
              <a:ext cx="9021978" cy="1329210"/>
            </a:xfrm>
            <a:prstGeom prst="rect">
              <a:avLst/>
            </a:prstGeom>
            <a:noFill/>
          </p:spPr>
          <p:txBody>
            <a:bodyPr wrap="square">
              <a:spAutoFit/>
            </a:bodyPr>
            <a:lstStyle>
              <a:lvl1pPr marL="85725">
                <a:lnSpc>
                  <a:spcPct val="90000"/>
                </a:lnSpc>
                <a:spcAft>
                  <a:spcPts val="450"/>
                </a:spcAft>
                <a:defRPr sz="1350" b="1">
                  <a:latin typeface="GT America Lt" panose="00000400000000000000" pitchFamily="50" charset="0"/>
                  <a:ea typeface="GT America Lt" panose="00000400000000000000" pitchFamily="50" charset="0"/>
                </a:defRPr>
              </a:lvl1pPr>
              <a:lvl2pPr marL="542925" lvl="1">
                <a:lnSpc>
                  <a:spcPct val="90000"/>
                </a:lnSpc>
                <a:spcAft>
                  <a:spcPts val="450"/>
                </a:spcAft>
                <a:defRPr sz="800" b="1">
                  <a:latin typeface="GT America Lt" panose="00000400000000000000" pitchFamily="50" charset="0"/>
                  <a:ea typeface="GT America Lt" panose="00000400000000000000" pitchFamily="50" charset="0"/>
                </a:defRPr>
              </a:lvl2pPr>
            </a:lstStyle>
            <a:p>
              <a:pPr marL="1428714" lvl="1" indent="-342891">
                <a:buFont typeface="Arial" panose="020B0604020202020204" pitchFamily="34" charset="0"/>
                <a:buChar char="•"/>
              </a:pPr>
              <a:r>
                <a:rPr lang="en-US" sz="1601" b="0" dirty="0"/>
                <a:t>The order management process starting  from receipt of orders through mails and managing it through execution process was all manually done</a:t>
              </a:r>
            </a:p>
            <a:p>
              <a:pPr marL="1428714" lvl="1" indent="-342891">
                <a:buFont typeface="Arial" panose="020B0604020202020204" pitchFamily="34" charset="0"/>
                <a:buChar char="•"/>
              </a:pPr>
              <a:r>
                <a:rPr lang="en-US" sz="1601" b="0" dirty="0"/>
                <a:t>Challenges included – missing SLA’s, Accuracy in management, potential human errors, Time consumption</a:t>
              </a:r>
            </a:p>
            <a:p>
              <a:pPr marL="1428714" lvl="1" indent="-342891">
                <a:buFont typeface="Arial" panose="020B0604020202020204" pitchFamily="34" charset="0"/>
                <a:buChar char="•"/>
              </a:pPr>
              <a:endParaRPr lang="en-US" sz="1601" b="0" dirty="0"/>
            </a:p>
          </p:txBody>
        </p:sp>
        <p:sp>
          <p:nvSpPr>
            <p:cNvPr id="10" name="TextBox 9">
              <a:extLst>
                <a:ext uri="{FF2B5EF4-FFF2-40B4-BE49-F238E27FC236}">
                  <a16:creationId xmlns:a16="http://schemas.microsoft.com/office/drawing/2014/main" id="{C5B6F9F0-DA7C-E41D-CB2B-22B74619C7BD}"/>
                </a:ext>
              </a:extLst>
            </p:cNvPr>
            <p:cNvSpPr txBox="1"/>
            <p:nvPr/>
          </p:nvSpPr>
          <p:spPr>
            <a:xfrm>
              <a:off x="9080756" y="2243666"/>
              <a:ext cx="8441106" cy="2833596"/>
            </a:xfrm>
            <a:prstGeom prst="rect">
              <a:avLst/>
            </a:prstGeom>
            <a:noFill/>
          </p:spPr>
          <p:txBody>
            <a:bodyPr wrap="square">
              <a:spAutoFit/>
            </a:bodyPr>
            <a:lstStyle/>
            <a:p>
              <a:pPr marL="171446">
                <a:lnSpc>
                  <a:spcPct val="90000"/>
                </a:lnSpc>
                <a:spcAft>
                  <a:spcPts val="900"/>
                </a:spcAft>
              </a:pPr>
              <a:endParaRPr lang="en-US" b="1" dirty="0">
                <a:latin typeface="GT America Lt" panose="00000400000000000000" pitchFamily="50" charset="0"/>
                <a:ea typeface="GT America Lt" panose="00000400000000000000" pitchFamily="50" charset="0"/>
              </a:endParaRPr>
            </a:p>
            <a:p>
              <a:pPr marL="171446">
                <a:lnSpc>
                  <a:spcPct val="90000"/>
                </a:lnSpc>
                <a:spcAft>
                  <a:spcPts val="900"/>
                </a:spcAft>
              </a:pPr>
              <a:r>
                <a:rPr lang="en-US" sz="2599" b="1" dirty="0">
                  <a:latin typeface="GT America Lt" panose="00000400000000000000" pitchFamily="50" charset="0"/>
                  <a:ea typeface="GT America Lt" panose="00000400000000000000" pitchFamily="50" charset="0"/>
                </a:rPr>
                <a:t>Solution: </a:t>
              </a:r>
              <a:r>
                <a:rPr lang="en-US" sz="1500" b="1" i="1" cap="small" dirty="0">
                  <a:latin typeface="GT America Lt" panose="00000400000000000000" pitchFamily="50" charset="0"/>
                  <a:ea typeface="GT America Lt" panose="00000400000000000000" pitchFamily="50" charset="0"/>
                </a:rPr>
                <a:t>Developed AI based solution in 2 weeks that completely automated the entire order management process</a:t>
              </a:r>
              <a:endParaRPr lang="en-US" b="1" dirty="0">
                <a:latin typeface="GT America Lt" panose="00000400000000000000" pitchFamily="50" charset="0"/>
                <a:ea typeface="GT America Lt" panose="00000400000000000000" pitchFamily="50" charset="0"/>
              </a:endParaRPr>
            </a:p>
            <a:p>
              <a:pPr marL="1085823" lvl="1">
                <a:lnSpc>
                  <a:spcPct val="90000"/>
                </a:lnSpc>
                <a:spcAft>
                  <a:spcPts val="900"/>
                </a:spcAft>
              </a:pPr>
              <a:r>
                <a:rPr lang="en-US" sz="1601" b="1" dirty="0">
                  <a:latin typeface="GT America Lt" panose="00000400000000000000" pitchFamily="50" charset="0"/>
                  <a:ea typeface="GT America Lt" panose="00000400000000000000" pitchFamily="50" charset="0"/>
                </a:rPr>
                <a:t>Discovery process</a:t>
              </a:r>
            </a:p>
            <a:p>
              <a:pPr marL="1114398" lvl="1" indent="-342891">
                <a:lnSpc>
                  <a:spcPct val="80000"/>
                </a:lnSpc>
                <a:spcAft>
                  <a:spcPts val="900"/>
                </a:spcAft>
                <a:buFont typeface="Arial" panose="020B0604020202020204" pitchFamily="34" charset="0"/>
                <a:buChar char="•"/>
              </a:pPr>
              <a:r>
                <a:rPr lang="en-US" sz="1601" dirty="0">
                  <a:latin typeface="GT America Lt" panose="00000400000000000000" pitchFamily="50" charset="0"/>
                  <a:ea typeface="GT America Lt" panose="00000400000000000000" pitchFamily="50" charset="0"/>
                </a:rPr>
                <a:t>Detailed Process Analysis identifying bottlenecks and opportunities for process refinements </a:t>
              </a:r>
            </a:p>
            <a:p>
              <a:pPr marL="1114398" lvl="1" indent="-342891">
                <a:lnSpc>
                  <a:spcPct val="80000"/>
                </a:lnSpc>
                <a:spcAft>
                  <a:spcPts val="900"/>
                </a:spcAft>
                <a:buFont typeface="Arial" panose="020B0604020202020204" pitchFamily="34" charset="0"/>
                <a:buChar char="•"/>
              </a:pPr>
              <a:r>
                <a:rPr lang="en-US" sz="1601" dirty="0">
                  <a:latin typeface="GT America Lt" panose="00000400000000000000" pitchFamily="50" charset="0"/>
                  <a:ea typeface="GT America Lt" panose="00000400000000000000" pitchFamily="50" charset="0"/>
                </a:rPr>
                <a:t>Collaborating with business team and IT teams to outline the automation solution </a:t>
              </a:r>
            </a:p>
            <a:p>
              <a:pPr marL="1114398" lvl="1" indent="-342891">
                <a:lnSpc>
                  <a:spcPct val="80000"/>
                </a:lnSpc>
                <a:spcAft>
                  <a:spcPts val="900"/>
                </a:spcAft>
                <a:buFont typeface="Arial" panose="020B0604020202020204" pitchFamily="34" charset="0"/>
                <a:buChar char="•"/>
              </a:pPr>
              <a:r>
                <a:rPr lang="en-US" sz="1601" dirty="0">
                  <a:latin typeface="GT America Lt" panose="00000400000000000000" pitchFamily="50" charset="0"/>
                  <a:ea typeface="GT America Lt" panose="00000400000000000000" pitchFamily="50" charset="0"/>
                </a:rPr>
                <a:t>AI Based solution design and demo of MVP</a:t>
              </a:r>
              <a:endParaRPr lang="en-US" dirty="0">
                <a:latin typeface="GT America Lt" panose="00000400000000000000" pitchFamily="50" charset="0"/>
                <a:ea typeface="GT America Lt" panose="00000400000000000000" pitchFamily="50" charset="0"/>
              </a:endParaRPr>
            </a:p>
            <a:p>
              <a:pPr marL="771507" lvl="1">
                <a:lnSpc>
                  <a:spcPct val="80000"/>
                </a:lnSpc>
                <a:spcAft>
                  <a:spcPts val="900"/>
                </a:spcAft>
              </a:pPr>
              <a:endParaRPr lang="en-US" dirty="0"/>
            </a:p>
          </p:txBody>
        </p:sp>
        <p:sp>
          <p:nvSpPr>
            <p:cNvPr id="14" name="TextBox 13">
              <a:extLst>
                <a:ext uri="{FF2B5EF4-FFF2-40B4-BE49-F238E27FC236}">
                  <a16:creationId xmlns:a16="http://schemas.microsoft.com/office/drawing/2014/main" id="{7AB4C785-7F7A-8966-3A8F-153110C63798}"/>
                </a:ext>
              </a:extLst>
            </p:cNvPr>
            <p:cNvSpPr txBox="1"/>
            <p:nvPr/>
          </p:nvSpPr>
          <p:spPr>
            <a:xfrm>
              <a:off x="9144000" y="4574890"/>
              <a:ext cx="9144000" cy="3114507"/>
            </a:xfrm>
            <a:prstGeom prst="rect">
              <a:avLst/>
            </a:prstGeom>
            <a:noFill/>
          </p:spPr>
          <p:txBody>
            <a:bodyPr wrap="square">
              <a:spAutoFit/>
            </a:bodyPr>
            <a:lstStyle/>
            <a:p>
              <a:pPr indent="-142871">
                <a:lnSpc>
                  <a:spcPct val="80000"/>
                </a:lnSpc>
                <a:spcAft>
                  <a:spcPts val="900"/>
                </a:spcAft>
              </a:pPr>
              <a:r>
                <a:rPr lang="en-US" sz="1601" dirty="0">
                  <a:latin typeface="GT America Lt" panose="00000400000000000000" pitchFamily="50" charset="0"/>
                  <a:ea typeface="GT America Lt" panose="00000400000000000000" pitchFamily="50" charset="0"/>
                </a:rPr>
                <a:t>   </a:t>
              </a:r>
            </a:p>
            <a:p>
              <a:pPr indent="-142871">
                <a:lnSpc>
                  <a:spcPct val="80000"/>
                </a:lnSpc>
                <a:spcAft>
                  <a:spcPts val="900"/>
                </a:spcAft>
              </a:pPr>
              <a:endParaRPr lang="en-US" sz="1601" dirty="0">
                <a:latin typeface="GT America Lt" panose="00000400000000000000" pitchFamily="50" charset="0"/>
                <a:ea typeface="GT America Lt" panose="00000400000000000000" pitchFamily="50" charset="0"/>
              </a:endParaRPr>
            </a:p>
            <a:p>
              <a:pPr indent="-142871">
                <a:lnSpc>
                  <a:spcPct val="80000"/>
                </a:lnSpc>
                <a:spcAft>
                  <a:spcPts val="900"/>
                </a:spcAft>
              </a:pPr>
              <a:r>
                <a:rPr lang="en-US" sz="1601" dirty="0">
                  <a:latin typeface="GT America Lt" panose="00000400000000000000" pitchFamily="50" charset="0"/>
                  <a:ea typeface="GT America Lt" panose="00000400000000000000" pitchFamily="50" charset="0"/>
                </a:rPr>
                <a:t> </a:t>
              </a:r>
              <a:r>
                <a:rPr lang="en-US" sz="2599" b="1" dirty="0">
                  <a:latin typeface="GT America Lt" panose="00000400000000000000" pitchFamily="50" charset="0"/>
                  <a:ea typeface="GT America Lt" panose="00000400000000000000" pitchFamily="50" charset="0"/>
                </a:rPr>
                <a:t>Execution</a:t>
              </a:r>
            </a:p>
            <a:p>
              <a:pPr marL="1114398" lvl="1" indent="-342891">
                <a:lnSpc>
                  <a:spcPct val="80000"/>
                </a:lnSpc>
                <a:spcAft>
                  <a:spcPts val="900"/>
                </a:spcAft>
                <a:buFont typeface="Arial" panose="020B0604020202020204" pitchFamily="34" charset="0"/>
                <a:buChar char="•"/>
              </a:pPr>
              <a:r>
                <a:rPr lang="en-US" sz="1601" dirty="0">
                  <a:latin typeface="GT America Lt" panose="00000400000000000000" pitchFamily="50" charset="0"/>
                  <a:ea typeface="GT America Lt" panose="00000400000000000000" pitchFamily="50" charset="0"/>
                </a:rPr>
                <a:t>All user persona’s and actions captured.</a:t>
              </a:r>
            </a:p>
            <a:p>
              <a:pPr marL="1114398" lvl="1" indent="-342891">
                <a:lnSpc>
                  <a:spcPct val="80000"/>
                </a:lnSpc>
                <a:spcAft>
                  <a:spcPts val="900"/>
                </a:spcAft>
                <a:buFont typeface="Arial" panose="020B0604020202020204" pitchFamily="34" charset="0"/>
                <a:buChar char="•"/>
              </a:pPr>
              <a:r>
                <a:rPr lang="en-US" sz="1601" dirty="0">
                  <a:latin typeface="GT America Lt" panose="00000400000000000000" pitchFamily="50" charset="0"/>
                  <a:ea typeface="GT America Lt" panose="00000400000000000000" pitchFamily="50" charset="0"/>
                </a:rPr>
                <a:t>Developed UI for various roles</a:t>
              </a:r>
            </a:p>
            <a:p>
              <a:pPr marL="1114398" lvl="1" indent="-342891">
                <a:lnSpc>
                  <a:spcPct val="80000"/>
                </a:lnSpc>
                <a:spcAft>
                  <a:spcPts val="900"/>
                </a:spcAft>
                <a:buFont typeface="Arial" panose="020B0604020202020204" pitchFamily="34" charset="0"/>
                <a:buChar char="•"/>
              </a:pPr>
              <a:r>
                <a:rPr lang="en-US" sz="1601" dirty="0">
                  <a:latin typeface="GT America Lt" panose="00000400000000000000" pitchFamily="50" charset="0"/>
                  <a:ea typeface="GT America Lt" panose="00000400000000000000" pitchFamily="50" charset="0"/>
                </a:rPr>
                <a:t>All rules were built integral to solutions and validated</a:t>
              </a:r>
            </a:p>
            <a:p>
              <a:pPr marL="1114398" lvl="1" indent="-342891">
                <a:lnSpc>
                  <a:spcPct val="80000"/>
                </a:lnSpc>
                <a:spcAft>
                  <a:spcPts val="900"/>
                </a:spcAft>
                <a:buFont typeface="Arial" panose="020B0604020202020204" pitchFamily="34" charset="0"/>
                <a:buChar char="•"/>
              </a:pPr>
              <a:r>
                <a:rPr lang="en-US" sz="1601" dirty="0">
                  <a:latin typeface="GT America Lt" panose="00000400000000000000" pitchFamily="50" charset="0"/>
                  <a:ea typeface="GT America Lt" panose="00000400000000000000" pitchFamily="50" charset="0"/>
                </a:rPr>
                <a:t>Edge case scenarios identified and solution enhanced to handle it</a:t>
              </a:r>
            </a:p>
            <a:p>
              <a:pPr marL="1114398" lvl="1" indent="-342891">
                <a:lnSpc>
                  <a:spcPct val="80000"/>
                </a:lnSpc>
                <a:spcAft>
                  <a:spcPts val="900"/>
                </a:spcAft>
                <a:buFont typeface="Arial" panose="020B0604020202020204" pitchFamily="34" charset="0"/>
                <a:buChar char="•"/>
              </a:pPr>
              <a:r>
                <a:rPr lang="en-US" sz="1601" dirty="0">
                  <a:latin typeface="GT America Lt" panose="00000400000000000000" pitchFamily="50" charset="0"/>
                  <a:ea typeface="GT America Lt" panose="00000400000000000000" pitchFamily="50" charset="0"/>
                </a:rPr>
                <a:t>Performance  of solution for high loads tested to ensure minimum latency</a:t>
              </a:r>
            </a:p>
            <a:p>
              <a:pPr marL="1114398" lvl="1" indent="-342891">
                <a:lnSpc>
                  <a:spcPct val="80000"/>
                </a:lnSpc>
                <a:spcAft>
                  <a:spcPts val="900"/>
                </a:spcAft>
                <a:buFont typeface="Arial" panose="020B0604020202020204" pitchFamily="34" charset="0"/>
                <a:buChar char="•"/>
              </a:pPr>
              <a:r>
                <a:rPr lang="en-US" sz="1601" dirty="0">
                  <a:latin typeface="GT America Lt" panose="00000400000000000000" pitchFamily="50" charset="0"/>
                  <a:ea typeface="GT America Lt" panose="00000400000000000000" pitchFamily="50" charset="0"/>
                </a:rPr>
                <a:t>QC checks for automated order execution process and productionized the solution post achieving 100% accuracy..</a:t>
              </a:r>
            </a:p>
          </p:txBody>
        </p:sp>
        <p:sp>
          <p:nvSpPr>
            <p:cNvPr id="17" name="TextBox 16">
              <a:extLst>
                <a:ext uri="{FF2B5EF4-FFF2-40B4-BE49-F238E27FC236}">
                  <a16:creationId xmlns:a16="http://schemas.microsoft.com/office/drawing/2014/main" id="{B658FAAA-1CFF-2B8A-E0EF-33EAEE82125A}"/>
                </a:ext>
              </a:extLst>
            </p:cNvPr>
            <p:cNvSpPr txBox="1"/>
            <p:nvPr/>
          </p:nvSpPr>
          <p:spPr>
            <a:xfrm>
              <a:off x="9027932" y="7827562"/>
              <a:ext cx="7233150" cy="1805879"/>
            </a:xfrm>
            <a:prstGeom prst="rect">
              <a:avLst/>
            </a:prstGeom>
            <a:noFill/>
          </p:spPr>
          <p:txBody>
            <a:bodyPr wrap="square">
              <a:spAutoFit/>
            </a:bodyPr>
            <a:lstStyle/>
            <a:p>
              <a:pPr marL="171446">
                <a:lnSpc>
                  <a:spcPct val="90000"/>
                </a:lnSpc>
                <a:spcAft>
                  <a:spcPts val="900"/>
                </a:spcAft>
              </a:pPr>
              <a:r>
                <a:rPr lang="en-US" sz="2599" b="1" dirty="0">
                  <a:solidFill>
                    <a:srgbClr val="445EF2"/>
                  </a:solidFill>
                  <a:latin typeface="GT America Lt" panose="00000400000000000000" pitchFamily="50" charset="0"/>
                  <a:ea typeface="GT America Lt" panose="00000400000000000000" pitchFamily="50" charset="0"/>
                </a:rPr>
                <a:t>Value Add:</a:t>
              </a:r>
            </a:p>
            <a:p>
              <a:pPr marL="1114398" lvl="1" indent="-342891">
                <a:lnSpc>
                  <a:spcPct val="80000"/>
                </a:lnSpc>
                <a:spcAft>
                  <a:spcPts val="900"/>
                </a:spcAft>
                <a:buFont typeface="Arial" panose="020B0604020202020204" pitchFamily="34" charset="0"/>
                <a:buChar char="•"/>
              </a:pPr>
              <a:r>
                <a:rPr lang="en-US" b="1" dirty="0">
                  <a:latin typeface="GT America Lt" panose="00000400000000000000" pitchFamily="50" charset="0"/>
                  <a:ea typeface="GT America Lt" panose="00000400000000000000" pitchFamily="50" charset="0"/>
                </a:rPr>
                <a:t>100% </a:t>
              </a:r>
              <a:r>
                <a:rPr lang="en-US" dirty="0">
                  <a:latin typeface="GT America Lt" panose="00000400000000000000" pitchFamily="50" charset="0"/>
                  <a:ea typeface="GT America Lt" panose="00000400000000000000" pitchFamily="50" charset="0"/>
                </a:rPr>
                <a:t>adherence to client SLA’s</a:t>
              </a:r>
            </a:p>
            <a:p>
              <a:pPr marL="1114398" lvl="1" indent="-342891">
                <a:lnSpc>
                  <a:spcPct val="80000"/>
                </a:lnSpc>
                <a:spcAft>
                  <a:spcPts val="900"/>
                </a:spcAft>
                <a:buFont typeface="Arial" panose="020B0604020202020204" pitchFamily="34" charset="0"/>
                <a:buChar char="•"/>
              </a:pPr>
              <a:r>
                <a:rPr lang="en-US" dirty="0">
                  <a:latin typeface="GT America Lt" panose="00000400000000000000" pitchFamily="50" charset="0"/>
                  <a:ea typeface="GT America Lt" panose="00000400000000000000" pitchFamily="50" charset="0"/>
                </a:rPr>
                <a:t>Reduced Order Management time</a:t>
              </a:r>
              <a:r>
                <a:rPr lang="en-US" b="1" dirty="0">
                  <a:latin typeface="GT America Lt" panose="00000400000000000000" pitchFamily="50" charset="0"/>
                  <a:ea typeface="GT America Lt" panose="00000400000000000000" pitchFamily="50" charset="0"/>
                </a:rPr>
                <a:t> by 20%</a:t>
              </a:r>
            </a:p>
            <a:p>
              <a:pPr marL="1114398" lvl="1" indent="-342891">
                <a:lnSpc>
                  <a:spcPct val="80000"/>
                </a:lnSpc>
                <a:spcAft>
                  <a:spcPts val="900"/>
                </a:spcAft>
                <a:buFont typeface="Arial" panose="020B0604020202020204" pitchFamily="34" charset="0"/>
                <a:buChar char="•"/>
              </a:pPr>
              <a:r>
                <a:rPr lang="en-US" dirty="0">
                  <a:latin typeface="GT America Lt" panose="00000400000000000000" pitchFamily="50" charset="0"/>
                  <a:ea typeface="GT America Lt" panose="00000400000000000000" pitchFamily="50" charset="0"/>
                </a:rPr>
                <a:t>Cost optimization by eliminating manual intervention</a:t>
              </a:r>
            </a:p>
            <a:p>
              <a:pPr marL="771507" lvl="1">
                <a:lnSpc>
                  <a:spcPct val="80000"/>
                </a:lnSpc>
                <a:spcAft>
                  <a:spcPts val="900"/>
                </a:spcAft>
              </a:pPr>
              <a:r>
                <a:rPr lang="en-US" dirty="0">
                  <a:latin typeface="GT America Lt" panose="00000400000000000000" pitchFamily="50" charset="0"/>
                  <a:ea typeface="GT America Lt" panose="00000400000000000000" pitchFamily="50" charset="0"/>
                </a:rPr>
                <a:t>       resulting in</a:t>
              </a:r>
              <a:r>
                <a:rPr lang="en-US" b="1" dirty="0">
                  <a:latin typeface="GT America Lt" panose="00000400000000000000" pitchFamily="50" charset="0"/>
                  <a:ea typeface="GT America Lt" panose="00000400000000000000" pitchFamily="50" charset="0"/>
                </a:rPr>
                <a:t> 20K USD savings</a:t>
              </a:r>
              <a:endParaRPr lang="en-US" sz="1650" dirty="0">
                <a:latin typeface="GT America Lt" panose="00000400000000000000" pitchFamily="50" charset="0"/>
                <a:ea typeface="GT America Lt" panose="00000400000000000000" pitchFamily="50" charset="0"/>
              </a:endParaRPr>
            </a:p>
          </p:txBody>
        </p:sp>
        <p:sp>
          <p:nvSpPr>
            <p:cNvPr id="9" name="TextBox 8">
              <a:extLst>
                <a:ext uri="{FF2B5EF4-FFF2-40B4-BE49-F238E27FC236}">
                  <a16:creationId xmlns:a16="http://schemas.microsoft.com/office/drawing/2014/main" id="{0C13EFA8-1B4E-D2E6-3E69-2A694008111C}"/>
                </a:ext>
              </a:extLst>
            </p:cNvPr>
            <p:cNvSpPr txBox="1"/>
            <p:nvPr/>
          </p:nvSpPr>
          <p:spPr>
            <a:xfrm>
              <a:off x="9027931" y="1032629"/>
              <a:ext cx="9345092" cy="341632"/>
            </a:xfrm>
            <a:prstGeom prst="rect">
              <a:avLst/>
            </a:prstGeom>
            <a:noFill/>
          </p:spPr>
          <p:txBody>
            <a:bodyPr wrap="square">
              <a:spAutoFit/>
            </a:bodyPr>
            <a:lstStyle/>
            <a:p>
              <a:pPr marL="171446">
                <a:lnSpc>
                  <a:spcPct val="90000"/>
                </a:lnSpc>
                <a:spcAft>
                  <a:spcPts val="900"/>
                </a:spcAft>
              </a:pPr>
              <a:r>
                <a:rPr lang="en-US" b="1" dirty="0">
                  <a:latin typeface="GT America Lt" panose="00000400000000000000" pitchFamily="50" charset="0"/>
                  <a:ea typeface="GT America Lt" panose="00000400000000000000" pitchFamily="50" charset="0"/>
                </a:rPr>
                <a:t>Problem Statement:</a:t>
              </a:r>
            </a:p>
          </p:txBody>
        </p:sp>
      </p:grpSp>
      <p:pic>
        <p:nvPicPr>
          <p:cNvPr id="1026" name="Picture 2" descr="people sitting on chair in front of laptop computers">
            <a:extLst>
              <a:ext uri="{FF2B5EF4-FFF2-40B4-BE49-F238E27FC236}">
                <a16:creationId xmlns:a16="http://schemas.microsoft.com/office/drawing/2014/main" id="{1239A1C1-6F01-9943-9F1B-88070EF0E9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502" y="1032628"/>
            <a:ext cx="8081019" cy="57872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414EAC9-8CFD-9780-D9AC-B13B1C3BCFB8}"/>
              </a:ext>
            </a:extLst>
          </p:cNvPr>
          <p:cNvSpPr txBox="1"/>
          <p:nvPr/>
        </p:nvSpPr>
        <p:spPr>
          <a:xfrm>
            <a:off x="4982549" y="9833363"/>
            <a:ext cx="9954596" cy="346249"/>
          </a:xfrm>
          <a:prstGeom prst="rect">
            <a:avLst/>
          </a:prstGeom>
          <a:noFill/>
        </p:spPr>
        <p:txBody>
          <a:bodyPr wrap="square">
            <a:spAutoFit/>
          </a:bodyPr>
          <a:lstStyle/>
          <a:p>
            <a:pPr algn="ctr"/>
            <a:r>
              <a:rPr lang="en-US" sz="1650" i="1" dirty="0"/>
              <a:t>Empowering businesses through collaboration, innovation, and technology.</a:t>
            </a:r>
            <a:endParaRPr lang="en-IN" sz="1650" i="1" dirty="0"/>
          </a:p>
        </p:txBody>
      </p:sp>
      <p:pic>
        <p:nvPicPr>
          <p:cNvPr id="4" name="Picture 3">
            <a:extLst>
              <a:ext uri="{FF2B5EF4-FFF2-40B4-BE49-F238E27FC236}">
                <a16:creationId xmlns:a16="http://schemas.microsoft.com/office/drawing/2014/main" id="{83BBE24D-2756-DE35-6896-D966C1A47385}"/>
              </a:ext>
            </a:extLst>
          </p:cNvPr>
          <p:cNvPicPr>
            <a:picLocks noChangeAspect="1"/>
          </p:cNvPicPr>
          <p:nvPr/>
        </p:nvPicPr>
        <p:blipFill>
          <a:blip r:embed="rId4"/>
          <a:stretch>
            <a:fillRect/>
          </a:stretch>
        </p:blipFill>
        <p:spPr>
          <a:xfrm>
            <a:off x="16321150" y="8587993"/>
            <a:ext cx="1966849" cy="1737107"/>
          </a:xfrm>
          <a:prstGeom prst="rect">
            <a:avLst/>
          </a:prstGeom>
        </p:spPr>
      </p:pic>
    </p:spTree>
    <p:extLst>
      <p:ext uri="{BB962C8B-B14F-4D97-AF65-F5344CB8AC3E}">
        <p14:creationId xmlns:p14="http://schemas.microsoft.com/office/powerpoint/2010/main" val="3492964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1BDEE-7F0E-7485-C4BD-8DD3B45DA8A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C0175E1-7652-01D6-01A7-9BBCDE0340B9}"/>
              </a:ext>
            </a:extLst>
          </p:cNvPr>
          <p:cNvSpPr txBox="1"/>
          <p:nvPr/>
        </p:nvSpPr>
        <p:spPr>
          <a:xfrm>
            <a:off x="228600" y="72534"/>
            <a:ext cx="17876520" cy="646331"/>
          </a:xfrm>
          <a:prstGeom prst="rect">
            <a:avLst/>
          </a:prstGeom>
          <a:noFill/>
        </p:spPr>
        <p:txBody>
          <a:bodyPr wrap="square">
            <a:spAutoFit/>
          </a:bodyPr>
          <a:lstStyle/>
          <a:p>
            <a:pPr>
              <a:lnSpc>
                <a:spcPct val="90000"/>
              </a:lnSpc>
              <a:spcBef>
                <a:spcPct val="0"/>
              </a:spcBef>
              <a:spcAft>
                <a:spcPts val="600"/>
              </a:spcAft>
            </a:pPr>
            <a:r>
              <a:rPr lang="en-US" sz="4000" dirty="0">
                <a:latin typeface="GT America Lt" panose="00000400000000000000" pitchFamily="50" charset="0"/>
                <a:cs typeface="Segoe UI Light"/>
              </a:rPr>
              <a:t>Developed Web &amp; Mobile application for a Seasoned Mortgage Lender</a:t>
            </a:r>
          </a:p>
        </p:txBody>
      </p:sp>
      <p:sp>
        <p:nvSpPr>
          <p:cNvPr id="2" name="TextBox 1">
            <a:extLst>
              <a:ext uri="{FF2B5EF4-FFF2-40B4-BE49-F238E27FC236}">
                <a16:creationId xmlns:a16="http://schemas.microsoft.com/office/drawing/2014/main" id="{66C4CF9A-D754-B69A-B5F0-958727ACDCDE}"/>
              </a:ext>
            </a:extLst>
          </p:cNvPr>
          <p:cNvSpPr txBox="1"/>
          <p:nvPr/>
        </p:nvSpPr>
        <p:spPr>
          <a:xfrm>
            <a:off x="4982549" y="9833363"/>
            <a:ext cx="9954596" cy="346249"/>
          </a:xfrm>
          <a:prstGeom prst="rect">
            <a:avLst/>
          </a:prstGeom>
          <a:noFill/>
        </p:spPr>
        <p:txBody>
          <a:bodyPr wrap="square">
            <a:spAutoFit/>
          </a:bodyPr>
          <a:lstStyle/>
          <a:p>
            <a:pPr algn="ctr"/>
            <a:r>
              <a:rPr lang="en-US" sz="1650" i="1" dirty="0"/>
              <a:t>Empowering businesses through collaboration, innovation, and technology.</a:t>
            </a:r>
            <a:endParaRPr lang="en-IN" sz="1650" i="1" dirty="0"/>
          </a:p>
        </p:txBody>
      </p:sp>
      <p:grpSp>
        <p:nvGrpSpPr>
          <p:cNvPr id="6" name="Group 5">
            <a:extLst>
              <a:ext uri="{FF2B5EF4-FFF2-40B4-BE49-F238E27FC236}">
                <a16:creationId xmlns:a16="http://schemas.microsoft.com/office/drawing/2014/main" id="{96B8A633-D1CC-102D-BA09-6E9E93081166}"/>
              </a:ext>
            </a:extLst>
          </p:cNvPr>
          <p:cNvGrpSpPr/>
          <p:nvPr/>
        </p:nvGrpSpPr>
        <p:grpSpPr>
          <a:xfrm>
            <a:off x="9329778" y="952500"/>
            <a:ext cx="8192084" cy="1538883"/>
            <a:chOff x="6434178" y="722665"/>
            <a:chExt cx="5757822" cy="1365098"/>
          </a:xfrm>
        </p:grpSpPr>
        <p:sp>
          <p:nvSpPr>
            <p:cNvPr id="7" name="TextBox 6">
              <a:extLst>
                <a:ext uri="{FF2B5EF4-FFF2-40B4-BE49-F238E27FC236}">
                  <a16:creationId xmlns:a16="http://schemas.microsoft.com/office/drawing/2014/main" id="{C8449196-40E1-8639-A568-AB6FD3173740}"/>
                </a:ext>
              </a:extLst>
            </p:cNvPr>
            <p:cNvSpPr txBox="1"/>
            <p:nvPr/>
          </p:nvSpPr>
          <p:spPr>
            <a:xfrm>
              <a:off x="6546682" y="722665"/>
              <a:ext cx="5645318" cy="1365098"/>
            </a:xfrm>
            <a:prstGeom prst="rect">
              <a:avLst/>
            </a:prstGeom>
            <a:noFill/>
          </p:spPr>
          <p:txBody>
            <a:bodyPr wrap="square">
              <a:spAutoFit/>
            </a:bodyPr>
            <a:lstStyle/>
            <a:p>
              <a:pPr marL="114300">
                <a:lnSpc>
                  <a:spcPct val="90000"/>
                </a:lnSpc>
                <a:spcAft>
                  <a:spcPts val="600"/>
                </a:spcAft>
              </a:pPr>
              <a:r>
                <a:rPr lang="en-US" sz="2000" b="1" dirty="0">
                  <a:solidFill>
                    <a:srgbClr val="00B050"/>
                  </a:solidFill>
                </a:rPr>
                <a:t>Problem Statement:</a:t>
              </a:r>
              <a:endParaRPr lang="en-US" sz="1200" dirty="0"/>
            </a:p>
            <a:p>
              <a:pPr marL="742950" lvl="1" indent="-228600">
                <a:lnSpc>
                  <a:spcPct val="80000"/>
                </a:lnSpc>
                <a:spcAft>
                  <a:spcPts val="600"/>
                </a:spcAft>
                <a:buFont typeface="Arial" panose="020B0604020202020204" pitchFamily="34" charset="0"/>
                <a:buChar char="•"/>
              </a:pPr>
              <a:r>
                <a:rPr lang="en-US" sz="1400" dirty="0">
                  <a:latin typeface="Arial" panose="020B0604020202020204" pitchFamily="34" charset="0"/>
                  <a:cs typeface="Arial" panose="020B0604020202020204" pitchFamily="34" charset="0"/>
                </a:rPr>
                <a:t>Mortgage applications process was lengthy, difficult to scale, maintain &amp; update due to tightly coupled architecture</a:t>
              </a:r>
            </a:p>
            <a:p>
              <a:pPr marL="742950" lvl="1" indent="-228600">
                <a:lnSpc>
                  <a:spcPct val="80000"/>
                </a:lnSpc>
                <a:spcAft>
                  <a:spcPts val="600"/>
                </a:spcAft>
                <a:buFont typeface="Arial" panose="020B0604020202020204" pitchFamily="34" charset="0"/>
                <a:buChar char="•"/>
              </a:pPr>
              <a:r>
                <a:rPr lang="en-US" sz="1400" dirty="0">
                  <a:latin typeface="Arial" panose="020B0604020202020204" pitchFamily="34" charset="0"/>
                  <a:cs typeface="Arial" panose="020B0604020202020204" pitchFamily="34" charset="0"/>
                </a:rPr>
                <a:t>Non user-friendly applications for Customer Interaction</a:t>
              </a:r>
            </a:p>
            <a:p>
              <a:pPr marL="742950" lvl="1" indent="-228600">
                <a:lnSpc>
                  <a:spcPct val="80000"/>
                </a:lnSpc>
                <a:spcAft>
                  <a:spcPts val="600"/>
                </a:spcAft>
                <a:buFont typeface="Arial" panose="020B0604020202020204" pitchFamily="34" charset="0"/>
                <a:buChar char="•"/>
              </a:pPr>
              <a:r>
                <a:rPr lang="en-US" sz="1400" dirty="0">
                  <a:latin typeface="Arial" panose="020B0604020202020204" pitchFamily="34" charset="0"/>
                  <a:cs typeface="Arial" panose="020B0604020202020204" pitchFamily="34" charset="0"/>
                </a:rPr>
                <a:t>Frequent downtime of the applications resulting in business loss</a:t>
              </a:r>
            </a:p>
            <a:p>
              <a:pPr marL="742950" lvl="1" indent="-228600">
                <a:lnSpc>
                  <a:spcPct val="80000"/>
                </a:lnSpc>
                <a:spcAft>
                  <a:spcPts val="600"/>
                </a:spcAft>
                <a:buFont typeface="Arial" panose="020B0604020202020204" pitchFamily="34" charset="0"/>
                <a:buChar char="•"/>
              </a:pPr>
              <a:r>
                <a:rPr lang="en-US" sz="1400" dirty="0">
                  <a:latin typeface="Arial" panose="020B0604020202020204" pitchFamily="34" charset="0"/>
                  <a:cs typeface="Arial" panose="020B0604020202020204" pitchFamily="34" charset="0"/>
                </a:rPr>
                <a:t>Existing applications were not Accessibility compliant (ADA, WCAG etc.,)</a:t>
              </a:r>
              <a:endParaRPr lang="en-US" sz="1200" dirty="0">
                <a:latin typeface="Arial" panose="020B0604020202020204" pitchFamily="34" charset="0"/>
                <a:cs typeface="Arial" panose="020B0604020202020204" pitchFamily="34" charset="0"/>
              </a:endParaRPr>
            </a:p>
          </p:txBody>
        </p:sp>
        <p:pic>
          <p:nvPicPr>
            <p:cNvPr id="8" name="Graphic 7" descr="Devil face with solid fill with solid fill">
              <a:extLst>
                <a:ext uri="{FF2B5EF4-FFF2-40B4-BE49-F238E27FC236}">
                  <a16:creationId xmlns:a16="http://schemas.microsoft.com/office/drawing/2014/main" id="{4006028D-D319-C799-6BF5-417245B445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178" y="777612"/>
              <a:ext cx="225007" cy="225007"/>
            </a:xfrm>
            <a:prstGeom prst="rect">
              <a:avLst/>
            </a:prstGeom>
          </p:spPr>
        </p:pic>
      </p:grpSp>
      <p:grpSp>
        <p:nvGrpSpPr>
          <p:cNvPr id="11" name="Group 10">
            <a:extLst>
              <a:ext uri="{FF2B5EF4-FFF2-40B4-BE49-F238E27FC236}">
                <a16:creationId xmlns:a16="http://schemas.microsoft.com/office/drawing/2014/main" id="{61D75B1E-CC72-497F-91E9-0DCBA5A1B3F8}"/>
              </a:ext>
            </a:extLst>
          </p:cNvPr>
          <p:cNvGrpSpPr/>
          <p:nvPr/>
        </p:nvGrpSpPr>
        <p:grpSpPr>
          <a:xfrm>
            <a:off x="9500764" y="2562980"/>
            <a:ext cx="8194734" cy="1824443"/>
            <a:chOff x="6449716" y="2039336"/>
            <a:chExt cx="5739236" cy="1571619"/>
          </a:xfrm>
        </p:grpSpPr>
        <p:sp>
          <p:nvSpPr>
            <p:cNvPr id="12" name="TextBox 11">
              <a:extLst>
                <a:ext uri="{FF2B5EF4-FFF2-40B4-BE49-F238E27FC236}">
                  <a16:creationId xmlns:a16="http://schemas.microsoft.com/office/drawing/2014/main" id="{942E6BBF-14B9-2B8F-6EBE-4813202F9E26}"/>
                </a:ext>
              </a:extLst>
            </p:cNvPr>
            <p:cNvSpPr txBox="1"/>
            <p:nvPr/>
          </p:nvSpPr>
          <p:spPr>
            <a:xfrm>
              <a:off x="6561550" y="2142156"/>
              <a:ext cx="5627402" cy="1468799"/>
            </a:xfrm>
            <a:prstGeom prst="rect">
              <a:avLst/>
            </a:prstGeom>
            <a:noFill/>
          </p:spPr>
          <p:txBody>
            <a:bodyPr wrap="square">
              <a:spAutoFit/>
            </a:bodyPr>
            <a:lstStyle/>
            <a:p>
              <a:pPr marL="114300">
                <a:lnSpc>
                  <a:spcPct val="90000"/>
                </a:lnSpc>
                <a:spcAft>
                  <a:spcPts val="600"/>
                </a:spcAft>
              </a:pPr>
              <a:r>
                <a:rPr lang="en-US" sz="1400" b="1" dirty="0">
                  <a:solidFill>
                    <a:srgbClr val="00B050"/>
                  </a:solidFill>
                  <a:latin typeface="Arial" panose="020B0604020202020204" pitchFamily="34" charset="0"/>
                  <a:cs typeface="Arial" panose="020B0604020202020204" pitchFamily="34" charset="0"/>
                </a:rPr>
                <a:t>Solution Offered:</a:t>
              </a:r>
            </a:p>
            <a:p>
              <a:pPr marL="742950" lvl="1" indent="-228600">
                <a:lnSpc>
                  <a:spcPct val="80000"/>
                </a:lnSpc>
                <a:spcAft>
                  <a:spcPts val="600"/>
                </a:spcAft>
                <a:buFont typeface="Arial" panose="020B0604020202020204" pitchFamily="34" charset="0"/>
                <a:buChar char="•"/>
              </a:pPr>
              <a:r>
                <a:rPr lang="en-US" sz="1400" dirty="0">
                  <a:latin typeface="Arial" panose="020B0604020202020204" pitchFamily="34" charset="0"/>
                  <a:cs typeface="Arial" panose="020B0604020202020204" pitchFamily="34" charset="0"/>
                </a:rPr>
                <a:t>Defined a </a:t>
              </a:r>
              <a:r>
                <a:rPr lang="en-US" sz="1400" b="1" dirty="0">
                  <a:latin typeface="Arial" panose="020B0604020202020204" pitchFamily="34" charset="0"/>
                  <a:cs typeface="Arial" panose="020B0604020202020204" pitchFamily="34" charset="0"/>
                </a:rPr>
                <a:t>transformation approach </a:t>
              </a:r>
              <a:r>
                <a:rPr lang="en-US" sz="1400" dirty="0">
                  <a:latin typeface="Arial" panose="020B0604020202020204" pitchFamily="34" charset="0"/>
                  <a:cs typeface="Arial" panose="020B0604020202020204" pitchFamily="34" charset="0"/>
                </a:rPr>
                <a:t>to migrate </a:t>
              </a:r>
              <a:r>
                <a:rPr lang="en-US" sz="1400" b="1" dirty="0">
                  <a:latin typeface="Arial" panose="020B0604020202020204" pitchFamily="34" charset="0"/>
                  <a:cs typeface="Arial" panose="020B0604020202020204" pitchFamily="34" charset="0"/>
                </a:rPr>
                <a:t>Monolithic based application to Microservices application</a:t>
              </a:r>
            </a:p>
            <a:p>
              <a:pPr marL="742950" lvl="1" indent="-228600">
                <a:lnSpc>
                  <a:spcPct val="80000"/>
                </a:lnSpc>
                <a:spcAft>
                  <a:spcPts val="600"/>
                </a:spcAft>
                <a:buFont typeface="Arial" panose="020B0604020202020204" pitchFamily="34" charset="0"/>
                <a:buChar char="•"/>
              </a:pPr>
              <a:r>
                <a:rPr lang="en-US" sz="1400" dirty="0">
                  <a:latin typeface="Arial" panose="020B0604020202020204" pitchFamily="34" charset="0"/>
                  <a:cs typeface="Arial" panose="020B0604020202020204" pitchFamily="34" charset="0"/>
                </a:rPr>
                <a:t>Enriched UI interface to enhance CX</a:t>
              </a:r>
            </a:p>
            <a:p>
              <a:pPr marL="742950" lvl="1" indent="-228600">
                <a:lnSpc>
                  <a:spcPct val="80000"/>
                </a:lnSpc>
                <a:spcAft>
                  <a:spcPts val="600"/>
                </a:spcAft>
                <a:buFont typeface="Arial" panose="020B0604020202020204" pitchFamily="34" charset="0"/>
                <a:buChar char="•"/>
              </a:pPr>
              <a:r>
                <a:rPr lang="en-US" sz="1400" dirty="0">
                  <a:latin typeface="Arial" panose="020B0604020202020204" pitchFamily="34" charset="0"/>
                  <a:cs typeface="Arial" panose="020B0604020202020204" pitchFamily="34" charset="0"/>
                </a:rPr>
                <a:t>Migrated the services from </a:t>
              </a:r>
              <a:r>
                <a:rPr lang="en-US" sz="1400" b="1" dirty="0">
                  <a:latin typeface="Arial" panose="020B0604020202020204" pitchFamily="34" charset="0"/>
                  <a:cs typeface="Arial" panose="020B0604020202020204" pitchFamily="34" charset="0"/>
                </a:rPr>
                <a:t>on-premise to cloud</a:t>
              </a:r>
            </a:p>
            <a:p>
              <a:pPr marL="742950" lvl="1" indent="-228600">
                <a:lnSpc>
                  <a:spcPct val="80000"/>
                </a:lnSpc>
                <a:spcAft>
                  <a:spcPts val="600"/>
                </a:spcAft>
                <a:buFont typeface="Arial" panose="020B0604020202020204" pitchFamily="34" charset="0"/>
                <a:buChar char="•"/>
              </a:pPr>
              <a:r>
                <a:rPr lang="en-US" sz="1400" dirty="0">
                  <a:latin typeface="Arial" panose="020B0604020202020204" pitchFamily="34" charset="0"/>
                  <a:cs typeface="Arial" panose="020B0604020202020204" pitchFamily="34" charset="0"/>
                </a:rPr>
                <a:t>Developed mobile application which is </a:t>
              </a:r>
              <a:r>
                <a:rPr lang="en-US" sz="1400" b="1" dirty="0">
                  <a:latin typeface="Arial" panose="020B0604020202020204" pitchFamily="34" charset="0"/>
                  <a:cs typeface="Arial" panose="020B0604020202020204" pitchFamily="34" charset="0"/>
                </a:rPr>
                <a:t>100% American Disability Act Compliant</a:t>
              </a:r>
            </a:p>
            <a:p>
              <a:pPr marL="742950" lvl="1" indent="-228600">
                <a:lnSpc>
                  <a:spcPct val="80000"/>
                </a:lnSpc>
                <a:spcAft>
                  <a:spcPts val="600"/>
                </a:spcAft>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pic>
          <p:nvPicPr>
            <p:cNvPr id="13" name="Graphic 12" descr="Brain in head with solid fill">
              <a:extLst>
                <a:ext uri="{FF2B5EF4-FFF2-40B4-BE49-F238E27FC236}">
                  <a16:creationId xmlns:a16="http://schemas.microsoft.com/office/drawing/2014/main" id="{BD06AC23-5956-D4E5-B839-F1FC936C38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49716" y="2039336"/>
              <a:ext cx="225007" cy="225007"/>
            </a:xfrm>
            <a:prstGeom prst="rect">
              <a:avLst/>
            </a:prstGeom>
          </p:spPr>
        </p:pic>
      </p:grpSp>
      <p:grpSp>
        <p:nvGrpSpPr>
          <p:cNvPr id="15" name="Group 14">
            <a:extLst>
              <a:ext uri="{FF2B5EF4-FFF2-40B4-BE49-F238E27FC236}">
                <a16:creationId xmlns:a16="http://schemas.microsoft.com/office/drawing/2014/main" id="{B0F3C7CC-8E28-207B-F133-D58380A4C2F0}"/>
              </a:ext>
            </a:extLst>
          </p:cNvPr>
          <p:cNvGrpSpPr/>
          <p:nvPr/>
        </p:nvGrpSpPr>
        <p:grpSpPr>
          <a:xfrm>
            <a:off x="9632724" y="4561463"/>
            <a:ext cx="8274276" cy="1532727"/>
            <a:chOff x="6455542" y="3492684"/>
            <a:chExt cx="6216876" cy="1117745"/>
          </a:xfrm>
        </p:grpSpPr>
        <p:pic>
          <p:nvPicPr>
            <p:cNvPr id="16" name="Graphic 15" descr="Tools with solid fill">
              <a:extLst>
                <a:ext uri="{FF2B5EF4-FFF2-40B4-BE49-F238E27FC236}">
                  <a16:creationId xmlns:a16="http://schemas.microsoft.com/office/drawing/2014/main" id="{50292782-1622-990C-37CA-A8A0C8EE8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55542" y="3492684"/>
              <a:ext cx="219181" cy="219181"/>
            </a:xfrm>
            <a:prstGeom prst="rect">
              <a:avLst/>
            </a:prstGeom>
          </p:spPr>
        </p:pic>
        <p:sp>
          <p:nvSpPr>
            <p:cNvPr id="18" name="TextBox 17">
              <a:extLst>
                <a:ext uri="{FF2B5EF4-FFF2-40B4-BE49-F238E27FC236}">
                  <a16:creationId xmlns:a16="http://schemas.microsoft.com/office/drawing/2014/main" id="{24CF83FB-4A72-6168-70BD-4B94E6B29E03}"/>
                </a:ext>
              </a:extLst>
            </p:cNvPr>
            <p:cNvSpPr txBox="1"/>
            <p:nvPr/>
          </p:nvSpPr>
          <p:spPr>
            <a:xfrm>
              <a:off x="6576418" y="3492684"/>
              <a:ext cx="6096000" cy="1117745"/>
            </a:xfrm>
            <a:prstGeom prst="rect">
              <a:avLst/>
            </a:prstGeom>
            <a:noFill/>
          </p:spPr>
          <p:txBody>
            <a:bodyPr wrap="square">
              <a:spAutoFit/>
            </a:bodyPr>
            <a:lstStyle/>
            <a:p>
              <a:pPr marL="114300">
                <a:lnSpc>
                  <a:spcPct val="90000"/>
                </a:lnSpc>
                <a:spcAft>
                  <a:spcPts val="600"/>
                </a:spcAft>
              </a:pPr>
              <a:r>
                <a:rPr lang="en-US" sz="1400" b="1" dirty="0">
                  <a:solidFill>
                    <a:srgbClr val="00B050"/>
                  </a:solidFill>
                  <a:latin typeface="Arial" panose="020B0604020202020204" pitchFamily="34" charset="0"/>
                  <a:cs typeface="Arial" panose="020B0604020202020204" pitchFamily="34" charset="0"/>
                </a:rPr>
                <a:t>Technologies:</a:t>
              </a:r>
            </a:p>
            <a:p>
              <a:pPr marL="742950" lvl="1" indent="-228600">
                <a:lnSpc>
                  <a:spcPct val="80000"/>
                </a:lnSpc>
                <a:spcAft>
                  <a:spcPts val="600"/>
                </a:spcAft>
                <a:buFont typeface="Arial" panose="020B0604020202020204" pitchFamily="34" charset="0"/>
                <a:buChar char="•"/>
              </a:pPr>
              <a:r>
                <a:rPr lang="en-US" sz="1400" dirty="0">
                  <a:latin typeface="Arial" panose="020B0604020202020204" pitchFamily="34" charset="0"/>
                  <a:cs typeface="Arial" panose="020B0604020202020204" pitchFamily="34" charset="0"/>
                </a:rPr>
                <a:t>Java</a:t>
              </a:r>
            </a:p>
            <a:p>
              <a:pPr marL="742950" lvl="1" indent="-228600">
                <a:lnSpc>
                  <a:spcPct val="80000"/>
                </a:lnSpc>
                <a:spcAft>
                  <a:spcPts val="600"/>
                </a:spcAft>
                <a:buFont typeface="Arial" panose="020B0604020202020204" pitchFamily="34" charset="0"/>
                <a:buChar char="•"/>
              </a:pPr>
              <a:r>
                <a:rPr lang="en-US" sz="1400" dirty="0" err="1">
                  <a:latin typeface="Arial" panose="020B0604020202020204" pitchFamily="34" charset="0"/>
                  <a:cs typeface="Arial" panose="020B0604020202020204" pitchFamily="34" charset="0"/>
                </a:rPr>
                <a:t>Springboot</a:t>
              </a:r>
              <a:endParaRPr lang="en-US" sz="1400" dirty="0">
                <a:latin typeface="Arial" panose="020B0604020202020204" pitchFamily="34" charset="0"/>
                <a:cs typeface="Arial" panose="020B0604020202020204" pitchFamily="34" charset="0"/>
              </a:endParaRPr>
            </a:p>
            <a:p>
              <a:pPr marL="742950" lvl="1" indent="-228600">
                <a:lnSpc>
                  <a:spcPct val="80000"/>
                </a:lnSpc>
                <a:spcAft>
                  <a:spcPts val="600"/>
                </a:spcAft>
                <a:buFont typeface="Arial" panose="020B0604020202020204" pitchFamily="34" charset="0"/>
                <a:buChar char="•"/>
              </a:pPr>
              <a:r>
                <a:rPr lang="en-US" sz="1400" dirty="0">
                  <a:latin typeface="Arial" panose="020B0604020202020204" pitchFamily="34" charset="0"/>
                  <a:cs typeface="Arial" panose="020B0604020202020204" pitchFamily="34" charset="0"/>
                </a:rPr>
                <a:t>React JS</a:t>
              </a:r>
            </a:p>
            <a:p>
              <a:pPr marL="742950" lvl="1" indent="-228600">
                <a:lnSpc>
                  <a:spcPct val="80000"/>
                </a:lnSpc>
                <a:spcAft>
                  <a:spcPts val="600"/>
                </a:spcAft>
                <a:buFont typeface="Arial" panose="020B0604020202020204" pitchFamily="34" charset="0"/>
                <a:buChar char="•"/>
              </a:pPr>
              <a:r>
                <a:rPr lang="en-US" sz="1400" dirty="0">
                  <a:latin typeface="Arial" panose="020B0604020202020204" pitchFamily="34" charset="0"/>
                  <a:cs typeface="Arial" panose="020B0604020202020204" pitchFamily="34" charset="0"/>
                </a:rPr>
                <a:t>AWS components &amp; services</a:t>
              </a:r>
            </a:p>
            <a:p>
              <a:pPr marL="742950" lvl="1" indent="-228600">
                <a:lnSpc>
                  <a:spcPct val="80000"/>
                </a:lnSpc>
                <a:spcAft>
                  <a:spcPts val="600"/>
                </a:spcAft>
                <a:buFont typeface="Arial" panose="020B0604020202020204" pitchFamily="34" charset="0"/>
                <a:buChar char="•"/>
              </a:pPr>
              <a:r>
                <a:rPr lang="en-US" sz="1400" dirty="0">
                  <a:latin typeface="Arial" panose="020B0604020202020204" pitchFamily="34" charset="0"/>
                  <a:cs typeface="Arial" panose="020B0604020202020204" pitchFamily="34" charset="0"/>
                </a:rPr>
                <a:t>REST API</a:t>
              </a:r>
            </a:p>
          </p:txBody>
        </p:sp>
      </p:grpSp>
      <p:grpSp>
        <p:nvGrpSpPr>
          <p:cNvPr id="19" name="Group 18">
            <a:extLst>
              <a:ext uri="{FF2B5EF4-FFF2-40B4-BE49-F238E27FC236}">
                <a16:creationId xmlns:a16="http://schemas.microsoft.com/office/drawing/2014/main" id="{CD155191-80EA-B1E1-A80E-9A99C8325921}"/>
              </a:ext>
            </a:extLst>
          </p:cNvPr>
          <p:cNvGrpSpPr/>
          <p:nvPr/>
        </p:nvGrpSpPr>
        <p:grpSpPr>
          <a:xfrm>
            <a:off x="9677400" y="6400342"/>
            <a:ext cx="8229600" cy="1283428"/>
            <a:chOff x="6449716" y="5115073"/>
            <a:chExt cx="5739236" cy="1089747"/>
          </a:xfrm>
        </p:grpSpPr>
        <p:pic>
          <p:nvPicPr>
            <p:cNvPr id="20" name="Graphic 19" descr="Diamond with solid fill">
              <a:extLst>
                <a:ext uri="{FF2B5EF4-FFF2-40B4-BE49-F238E27FC236}">
                  <a16:creationId xmlns:a16="http://schemas.microsoft.com/office/drawing/2014/main" id="{F02B1E25-DDDF-8D6E-BC39-E251722D0B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49716" y="5167960"/>
              <a:ext cx="279103" cy="279103"/>
            </a:xfrm>
            <a:prstGeom prst="rect">
              <a:avLst/>
            </a:prstGeom>
          </p:spPr>
        </p:pic>
        <p:sp>
          <p:nvSpPr>
            <p:cNvPr id="21" name="TextBox 20">
              <a:extLst>
                <a:ext uri="{FF2B5EF4-FFF2-40B4-BE49-F238E27FC236}">
                  <a16:creationId xmlns:a16="http://schemas.microsoft.com/office/drawing/2014/main" id="{33F0A067-3532-0F6E-AA26-2F05CBA0F6CC}"/>
                </a:ext>
              </a:extLst>
            </p:cNvPr>
            <p:cNvSpPr txBox="1"/>
            <p:nvPr/>
          </p:nvSpPr>
          <p:spPr>
            <a:xfrm>
              <a:off x="6579339" y="5115073"/>
              <a:ext cx="5609613" cy="1089747"/>
            </a:xfrm>
            <a:prstGeom prst="rect">
              <a:avLst/>
            </a:prstGeom>
            <a:noFill/>
          </p:spPr>
          <p:txBody>
            <a:bodyPr wrap="square">
              <a:spAutoFit/>
            </a:bodyPr>
            <a:lstStyle/>
            <a:p>
              <a:pPr marL="114300">
                <a:lnSpc>
                  <a:spcPct val="90000"/>
                </a:lnSpc>
                <a:spcAft>
                  <a:spcPts val="600"/>
                </a:spcAft>
              </a:pPr>
              <a:r>
                <a:rPr lang="en-US" sz="1400" b="1" dirty="0">
                  <a:solidFill>
                    <a:srgbClr val="00B050"/>
                  </a:solidFill>
                  <a:latin typeface="Arial" panose="020B0604020202020204" pitchFamily="34" charset="0"/>
                  <a:cs typeface="Arial" panose="020B0604020202020204" pitchFamily="34" charset="0"/>
                </a:rPr>
                <a:t>Value Add:</a:t>
              </a:r>
            </a:p>
            <a:p>
              <a:pPr marL="742950" lvl="1" indent="-228600">
                <a:lnSpc>
                  <a:spcPct val="80000"/>
                </a:lnSpc>
                <a:spcAft>
                  <a:spcPts val="6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Zero downtime </a:t>
              </a:r>
              <a:r>
                <a:rPr lang="en-US" sz="1400" dirty="0">
                  <a:latin typeface="Arial" panose="020B0604020202020204" pitchFamily="34" charset="0"/>
                  <a:cs typeface="Arial" panose="020B0604020202020204" pitchFamily="34" charset="0"/>
                </a:rPr>
                <a:t>since product got launched in Sep’22 with full load of 1.7M customers.</a:t>
              </a:r>
            </a:p>
            <a:p>
              <a:pPr marL="742950" lvl="1" indent="-228600">
                <a:lnSpc>
                  <a:spcPct val="80000"/>
                </a:lnSpc>
                <a:spcAft>
                  <a:spcPts val="6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Reduced infra cost by 30%</a:t>
              </a:r>
              <a:r>
                <a:rPr lang="en-US" sz="1400" dirty="0">
                  <a:latin typeface="Arial" panose="020B0604020202020204" pitchFamily="34" charset="0"/>
                  <a:cs typeface="Arial" panose="020B0604020202020204" pitchFamily="34" charset="0"/>
                </a:rPr>
                <a:t> after cloud migration</a:t>
              </a:r>
            </a:p>
            <a:p>
              <a:pPr marL="742950" lvl="1" indent="-228600">
                <a:lnSpc>
                  <a:spcPct val="80000"/>
                </a:lnSpc>
                <a:spcAft>
                  <a:spcPts val="6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Increased user volumes to 60K per day </a:t>
              </a:r>
              <a:r>
                <a:rPr lang="en-US" sz="1400" dirty="0">
                  <a:latin typeface="Arial" panose="020B0604020202020204" pitchFamily="34" charset="0"/>
                  <a:cs typeface="Arial" panose="020B0604020202020204" pitchFamily="34" charset="0"/>
                </a:rPr>
                <a:t>due to increased API response time (&lt;2 secs)</a:t>
              </a:r>
            </a:p>
            <a:p>
              <a:pPr marL="742950" lvl="1" indent="-228600">
                <a:lnSpc>
                  <a:spcPct val="80000"/>
                </a:lnSpc>
                <a:spcAft>
                  <a:spcPts val="6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Drastically reduced calls to call-center </a:t>
              </a:r>
              <a:r>
                <a:rPr lang="en-US" sz="1400" dirty="0">
                  <a:latin typeface="Arial" panose="020B0604020202020204" pitchFamily="34" charset="0"/>
                  <a:cs typeface="Arial" panose="020B0604020202020204" pitchFamily="34" charset="0"/>
                </a:rPr>
                <a:t>because of the user-friendly application</a:t>
              </a:r>
              <a:endParaRPr lang="en-US" sz="1400" dirty="0">
                <a:highlight>
                  <a:srgbClr val="FFFF00"/>
                </a:highlight>
                <a:latin typeface="Arial" panose="020B0604020202020204" pitchFamily="34" charset="0"/>
                <a:cs typeface="Arial" panose="020B0604020202020204" pitchFamily="34" charset="0"/>
              </a:endParaRPr>
            </a:p>
          </p:txBody>
        </p:sp>
      </p:grpSp>
      <p:pic>
        <p:nvPicPr>
          <p:cNvPr id="22" name="Picture 2" descr="400+ Thousand Engineering Team Royalty-Free Images, Stock Photos &amp; Pictures  | Shutterstock">
            <a:extLst>
              <a:ext uri="{FF2B5EF4-FFF2-40B4-BE49-F238E27FC236}">
                <a16:creationId xmlns:a16="http://schemas.microsoft.com/office/drawing/2014/main" id="{7F519252-5739-2B43-811E-CE65980E585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2502" y="1166842"/>
            <a:ext cx="8365721" cy="748185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FD993048-E59D-E32A-0988-9BA7403B9CD1}"/>
              </a:ext>
            </a:extLst>
          </p:cNvPr>
          <p:cNvSpPr txBox="1"/>
          <p:nvPr/>
        </p:nvSpPr>
        <p:spPr>
          <a:xfrm>
            <a:off x="609600" y="8115300"/>
            <a:ext cx="8348623" cy="381000"/>
          </a:xfrm>
          <a:prstGeom prst="rect">
            <a:avLst/>
          </a:prstGeom>
          <a:solidFill>
            <a:schemeClr val="bg2">
              <a:lumMod val="25000"/>
            </a:schemeClr>
          </a:solidFill>
          <a:ln>
            <a:solidFill>
              <a:schemeClr val="tx1"/>
            </a:solidFill>
          </a:ln>
        </p:spPr>
        <p:txBody>
          <a:bodyPr wrap="square" rtlCol="0">
            <a:spAutoFit/>
          </a:bodyPr>
          <a:lstStyle/>
          <a:p>
            <a:endParaRPr lang="en-IN" dirty="0"/>
          </a:p>
        </p:txBody>
      </p:sp>
      <p:pic>
        <p:nvPicPr>
          <p:cNvPr id="5" name="Picture 4">
            <a:extLst>
              <a:ext uri="{FF2B5EF4-FFF2-40B4-BE49-F238E27FC236}">
                <a16:creationId xmlns:a16="http://schemas.microsoft.com/office/drawing/2014/main" id="{77DAACF2-6FEA-C081-7261-A77C974E2174}"/>
              </a:ext>
            </a:extLst>
          </p:cNvPr>
          <p:cNvPicPr>
            <a:picLocks noChangeAspect="1"/>
          </p:cNvPicPr>
          <p:nvPr/>
        </p:nvPicPr>
        <p:blipFill>
          <a:blip r:embed="rId12"/>
          <a:stretch>
            <a:fillRect/>
          </a:stretch>
        </p:blipFill>
        <p:spPr>
          <a:xfrm>
            <a:off x="15773400" y="8191500"/>
            <a:ext cx="2514600" cy="2083526"/>
          </a:xfrm>
          <a:prstGeom prst="rect">
            <a:avLst/>
          </a:prstGeom>
        </p:spPr>
      </p:pic>
    </p:spTree>
    <p:extLst>
      <p:ext uri="{BB962C8B-B14F-4D97-AF65-F5344CB8AC3E}">
        <p14:creationId xmlns:p14="http://schemas.microsoft.com/office/powerpoint/2010/main" val="81256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rtl="0"/>
            <a:endParaRPr lang="en-US" sz="2700" kern="1200">
              <a:solidFill>
                <a:prstClr val="white"/>
              </a:solidFill>
              <a:latin typeface="Calibri" panose="020F0502020204030204"/>
            </a:endParaRPr>
          </a:p>
        </p:txBody>
      </p:sp>
      <p:sp>
        <p:nvSpPr>
          <p:cNvPr id="5" name="TextBox 4">
            <a:extLst>
              <a:ext uri="{FF2B5EF4-FFF2-40B4-BE49-F238E27FC236}">
                <a16:creationId xmlns:a16="http://schemas.microsoft.com/office/drawing/2014/main" id="{4D6E8BF2-EF6E-7CA0-744B-C16FD82CAFEF}"/>
              </a:ext>
            </a:extLst>
          </p:cNvPr>
          <p:cNvSpPr txBox="1"/>
          <p:nvPr/>
        </p:nvSpPr>
        <p:spPr>
          <a:xfrm>
            <a:off x="350520" y="71444"/>
            <a:ext cx="17423892" cy="590931"/>
          </a:xfrm>
          <a:prstGeom prst="rect">
            <a:avLst/>
          </a:prstGeom>
          <a:noFill/>
        </p:spPr>
        <p:txBody>
          <a:bodyPr wrap="square">
            <a:spAutoFit/>
          </a:bodyPr>
          <a:lstStyle/>
          <a:p>
            <a:pPr algn="l" defTabSz="1371600" rtl="0">
              <a:lnSpc>
                <a:spcPct val="90000"/>
              </a:lnSpc>
              <a:spcBef>
                <a:spcPct val="0"/>
              </a:spcBef>
              <a:spcAft>
                <a:spcPts val="900"/>
              </a:spcAft>
            </a:pPr>
            <a:r>
              <a:rPr lang="en-US" sz="3600" dirty="0">
                <a:latin typeface="GT America Lt" panose="00000400000000000000" pitchFamily="50" charset="0"/>
                <a:cs typeface="Segoe UI Light"/>
              </a:rPr>
              <a:t>Define &amp; Implement a Data Strategy &amp; Platform for a Leading Mortgage Company </a:t>
            </a:r>
          </a:p>
        </p:txBody>
      </p:sp>
      <p:sp>
        <p:nvSpPr>
          <p:cNvPr id="12" name="TextBox 11">
            <a:extLst>
              <a:ext uri="{FF2B5EF4-FFF2-40B4-BE49-F238E27FC236}">
                <a16:creationId xmlns:a16="http://schemas.microsoft.com/office/drawing/2014/main" id="{66105422-1D9B-794B-236D-A186BF84400A}"/>
              </a:ext>
            </a:extLst>
          </p:cNvPr>
          <p:cNvSpPr txBox="1"/>
          <p:nvPr/>
        </p:nvSpPr>
        <p:spPr>
          <a:xfrm>
            <a:off x="180737" y="6652391"/>
            <a:ext cx="9139428" cy="2123658"/>
          </a:xfrm>
          <a:prstGeom prst="rect">
            <a:avLst/>
          </a:prstGeom>
          <a:noFill/>
        </p:spPr>
        <p:txBody>
          <a:bodyPr wrap="square">
            <a:spAutoFit/>
          </a:bodyPr>
          <a:lstStyle/>
          <a:p>
            <a:pPr algn="l" defTabSz="1371600" rtl="0"/>
            <a:endParaRPr lang="en-IN" sz="1650" b="1" kern="1200" dirty="0">
              <a:solidFill>
                <a:prstClr val="black"/>
              </a:solidFill>
              <a:latin typeface="Calibri" panose="020F0502020204030204"/>
              <a:ea typeface="+mn-ea"/>
              <a:cs typeface="+mn-cs"/>
            </a:endParaRPr>
          </a:p>
          <a:p>
            <a:pPr marL="685800" lvl="1" algn="r" defTabSz="1371600" rtl="0"/>
            <a:endParaRPr lang="en-US" sz="1650" b="1" i="1" kern="1200" dirty="0">
              <a:solidFill>
                <a:prstClr val="black"/>
              </a:solidFill>
              <a:latin typeface="Calibri" panose="020F0502020204030204" pitchFamily="34" charset="0"/>
              <a:ea typeface="Calibri" panose="020F0502020204030204" pitchFamily="34" charset="0"/>
              <a:cs typeface="+mn-cs"/>
            </a:endParaRPr>
          </a:p>
          <a:p>
            <a:pPr lvl="1" algn="l" defTabSz="1371600" rtl="0"/>
            <a:r>
              <a:rPr lang="en-US" sz="1650" i="1" kern="1200" dirty="0">
                <a:solidFill>
                  <a:prstClr val="black"/>
                </a:solidFill>
                <a:latin typeface="Calibri" panose="020F0502020204030204"/>
                <a:ea typeface="+mn-ea"/>
                <a:cs typeface="+mn-cs"/>
              </a:rPr>
              <a:t>“The ETL team has been a great partner.  The Swajay team has been quick to take up projects, explore a multitude of potential solutions to highly complex needs, and deliver results quickly. Communication has been quick, efficient, and they have made themselves available for supplementary calls as needed to complete their work and gain additional clarity into the solutions we are solving for. I’ve really enjoyed working with the team and look forward to continuing our work together. “</a:t>
            </a:r>
          </a:p>
          <a:p>
            <a:pPr lvl="1" algn="r" defTabSz="1371600" rtl="0"/>
            <a:r>
              <a:rPr lang="en-US" sz="1650" b="1" i="1" kern="1200" dirty="0">
                <a:solidFill>
                  <a:prstClr val="black"/>
                </a:solidFill>
                <a:latin typeface="Calibri" panose="020F0502020204030204" pitchFamily="34" charset="0"/>
                <a:ea typeface="Calibri" panose="020F0502020204030204" pitchFamily="34" charset="0"/>
                <a:cs typeface="+mn-cs"/>
              </a:rPr>
              <a:t>----- Data Analysis Director</a:t>
            </a:r>
            <a:endParaRPr lang="en-IN" sz="2100" kern="1200" dirty="0">
              <a:solidFill>
                <a:prstClr val="black"/>
              </a:solidFill>
              <a:latin typeface="Calibri" panose="020F0502020204030204"/>
              <a:ea typeface="+mn-ea"/>
              <a:cs typeface="+mn-cs"/>
            </a:endParaRPr>
          </a:p>
        </p:txBody>
      </p:sp>
      <p:grpSp>
        <p:nvGrpSpPr>
          <p:cNvPr id="2" name="Group 1">
            <a:extLst>
              <a:ext uri="{FF2B5EF4-FFF2-40B4-BE49-F238E27FC236}">
                <a16:creationId xmlns:a16="http://schemas.microsoft.com/office/drawing/2014/main" id="{4C41E3BC-3771-1B9F-DF7E-0CA339C52473}"/>
              </a:ext>
            </a:extLst>
          </p:cNvPr>
          <p:cNvGrpSpPr/>
          <p:nvPr/>
        </p:nvGrpSpPr>
        <p:grpSpPr>
          <a:xfrm>
            <a:off x="9536966" y="1197911"/>
            <a:ext cx="8751036" cy="2304605"/>
            <a:chOff x="6434178" y="722665"/>
            <a:chExt cx="5944665" cy="1536403"/>
          </a:xfrm>
        </p:grpSpPr>
        <p:sp>
          <p:nvSpPr>
            <p:cNvPr id="3" name="TextBox 2">
              <a:extLst>
                <a:ext uri="{FF2B5EF4-FFF2-40B4-BE49-F238E27FC236}">
                  <a16:creationId xmlns:a16="http://schemas.microsoft.com/office/drawing/2014/main" id="{2575CFC1-69D0-85D6-6C3A-99FEF4095554}"/>
                </a:ext>
              </a:extLst>
            </p:cNvPr>
            <p:cNvSpPr txBox="1"/>
            <p:nvPr/>
          </p:nvSpPr>
          <p:spPr>
            <a:xfrm>
              <a:off x="6546682" y="722665"/>
              <a:ext cx="5832161" cy="1536403"/>
            </a:xfrm>
            <a:prstGeom prst="rect">
              <a:avLst/>
            </a:prstGeom>
            <a:noFill/>
          </p:spPr>
          <p:txBody>
            <a:bodyPr wrap="square">
              <a:spAutoFit/>
            </a:bodyPr>
            <a:lstStyle/>
            <a:p>
              <a:pPr marL="171450" algn="l" defTabSz="1371600" rtl="0">
                <a:lnSpc>
                  <a:spcPct val="90000"/>
                </a:lnSpc>
                <a:spcAft>
                  <a:spcPts val="900"/>
                </a:spcAft>
              </a:pPr>
              <a:r>
                <a:rPr lang="en-US" sz="3000" b="1" kern="1200" dirty="0">
                  <a:solidFill>
                    <a:srgbClr val="00B050"/>
                  </a:solidFill>
                  <a:latin typeface="Arial" panose="020B0604020202020204" pitchFamily="34" charset="0"/>
                  <a:ea typeface="+mn-ea"/>
                  <a:cs typeface="Arial" panose="020B0604020202020204" pitchFamily="34" charset="0"/>
                </a:rPr>
                <a:t>Problem Statement:</a:t>
              </a:r>
              <a:endParaRPr lang="en-US" kern="1200" dirty="0">
                <a:solidFill>
                  <a:prstClr val="black"/>
                </a:solidFill>
                <a:latin typeface="Arial" panose="020B0604020202020204" pitchFamily="34" charset="0"/>
                <a:ea typeface="+mn-ea"/>
                <a:cs typeface="Arial" panose="020B0604020202020204" pitchFamily="34" charset="0"/>
              </a:endParaRPr>
            </a:p>
            <a:p>
              <a:pPr marL="1114425" lvl="1" indent="-342900" algn="l" defTabSz="1371600" rtl="0">
                <a:lnSpc>
                  <a:spcPct val="80000"/>
                </a:lnSpc>
                <a:spcAft>
                  <a:spcPts val="900"/>
                </a:spcAft>
                <a:buFont typeface="Arial" panose="020B0604020202020204" pitchFamily="34" charset="0"/>
                <a:buChar char="•"/>
              </a:pPr>
              <a:r>
                <a:rPr lang="en-US" kern="1200" dirty="0">
                  <a:solidFill>
                    <a:prstClr val="black"/>
                  </a:solidFill>
                  <a:latin typeface="Arial" panose="020B0604020202020204" pitchFamily="34" charset="0"/>
                  <a:ea typeface="+mn-ea"/>
                  <a:cs typeface="Arial" panose="020B0604020202020204" pitchFamily="34" charset="0"/>
                </a:rPr>
                <a:t>Unstructured mortgage data scattered across disparate systems leading to inefficient &amp; inaccurate business insight generation</a:t>
              </a:r>
            </a:p>
            <a:p>
              <a:pPr marL="1114425" lvl="1" indent="-342900" algn="l" defTabSz="1371600" rtl="0">
                <a:lnSpc>
                  <a:spcPct val="80000"/>
                </a:lnSpc>
                <a:spcAft>
                  <a:spcPts val="900"/>
                </a:spcAft>
                <a:buFont typeface="Arial" panose="020B0604020202020204" pitchFamily="34" charset="0"/>
                <a:buChar char="•"/>
              </a:pPr>
              <a:r>
                <a:rPr lang="en-US" kern="1200" dirty="0">
                  <a:solidFill>
                    <a:prstClr val="black"/>
                  </a:solidFill>
                  <a:latin typeface="Arial" panose="020B0604020202020204" pitchFamily="34" charset="0"/>
                  <a:ea typeface="+mn-ea"/>
                  <a:cs typeface="Arial" panose="020B0604020202020204" pitchFamily="34" charset="0"/>
                </a:rPr>
                <a:t>Difficult to manage the high-volume data as they were located on-premise making cost expensive &amp; time consuming for scaling up/down</a:t>
              </a:r>
            </a:p>
            <a:p>
              <a:pPr marL="1114425" lvl="1" indent="-342900" algn="l" defTabSz="1371600" rtl="0">
                <a:lnSpc>
                  <a:spcPct val="80000"/>
                </a:lnSpc>
                <a:spcAft>
                  <a:spcPts val="900"/>
                </a:spcAft>
                <a:buFont typeface="Arial" panose="020B0604020202020204" pitchFamily="34" charset="0"/>
                <a:buChar char="•"/>
              </a:pPr>
              <a:r>
                <a:rPr lang="en-US" kern="1200" dirty="0">
                  <a:solidFill>
                    <a:prstClr val="black"/>
                  </a:solidFill>
                  <a:latin typeface="Arial" panose="020B0604020202020204" pitchFamily="34" charset="0"/>
                  <a:ea typeface="+mn-ea"/>
                  <a:cs typeface="Arial" panose="020B0604020202020204" pitchFamily="34" charset="0"/>
                </a:rPr>
                <a:t>No technical/data strategy</a:t>
              </a:r>
            </a:p>
            <a:p>
              <a:pPr marL="1114425" lvl="1" indent="-342900" algn="l" defTabSz="1371600" rtl="0">
                <a:lnSpc>
                  <a:spcPct val="80000"/>
                </a:lnSpc>
                <a:spcAft>
                  <a:spcPts val="900"/>
                </a:spcAft>
                <a:buFont typeface="Arial" panose="020B0604020202020204" pitchFamily="34" charset="0"/>
                <a:buChar char="•"/>
              </a:pPr>
              <a:r>
                <a:rPr lang="en-US" kern="1200" dirty="0" err="1">
                  <a:solidFill>
                    <a:prstClr val="black"/>
                  </a:solidFill>
                  <a:latin typeface="Arial" panose="020B0604020202020204" pitchFamily="34" charset="0"/>
                  <a:ea typeface="+mn-ea"/>
                  <a:cs typeface="Arial" panose="020B0604020202020204" pitchFamily="34" charset="0"/>
                </a:rPr>
                <a:t>Adhoc</a:t>
              </a:r>
              <a:r>
                <a:rPr lang="en-US" kern="1200" dirty="0">
                  <a:solidFill>
                    <a:prstClr val="black"/>
                  </a:solidFill>
                  <a:latin typeface="Arial" panose="020B0604020202020204" pitchFamily="34" charset="0"/>
                  <a:ea typeface="+mn-ea"/>
                  <a:cs typeface="Arial" panose="020B0604020202020204" pitchFamily="34" charset="0"/>
                </a:rPr>
                <a:t> &amp; unstructured jobs</a:t>
              </a:r>
            </a:p>
          </p:txBody>
        </p:sp>
        <p:pic>
          <p:nvPicPr>
            <p:cNvPr id="4" name="Graphic 3" descr="Devil face with solid fill with solid fill">
              <a:extLst>
                <a:ext uri="{FF2B5EF4-FFF2-40B4-BE49-F238E27FC236}">
                  <a16:creationId xmlns:a16="http://schemas.microsoft.com/office/drawing/2014/main" id="{88D1CEED-D19C-1499-F078-ABB994BD5A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34178" y="817368"/>
              <a:ext cx="225007" cy="225007"/>
            </a:xfrm>
            <a:prstGeom prst="rect">
              <a:avLst/>
            </a:prstGeom>
          </p:spPr>
        </p:pic>
      </p:grpSp>
      <p:grpSp>
        <p:nvGrpSpPr>
          <p:cNvPr id="6" name="Group 5">
            <a:extLst>
              <a:ext uri="{FF2B5EF4-FFF2-40B4-BE49-F238E27FC236}">
                <a16:creationId xmlns:a16="http://schemas.microsoft.com/office/drawing/2014/main" id="{4F5B1B96-40EA-9EBA-BC7F-7D5925FAE3DF}"/>
              </a:ext>
            </a:extLst>
          </p:cNvPr>
          <p:cNvGrpSpPr/>
          <p:nvPr/>
        </p:nvGrpSpPr>
        <p:grpSpPr>
          <a:xfrm>
            <a:off x="9496043" y="3547767"/>
            <a:ext cx="8608854" cy="2520691"/>
            <a:chOff x="6449716" y="1981081"/>
            <a:chExt cx="5739236" cy="1680460"/>
          </a:xfrm>
        </p:grpSpPr>
        <p:sp>
          <p:nvSpPr>
            <p:cNvPr id="11" name="TextBox 10">
              <a:extLst>
                <a:ext uri="{FF2B5EF4-FFF2-40B4-BE49-F238E27FC236}">
                  <a16:creationId xmlns:a16="http://schemas.microsoft.com/office/drawing/2014/main" id="{9FC60EA4-C5AA-713F-8F37-A4FC991B1659}"/>
                </a:ext>
              </a:extLst>
            </p:cNvPr>
            <p:cNvSpPr txBox="1"/>
            <p:nvPr/>
          </p:nvSpPr>
          <p:spPr>
            <a:xfrm>
              <a:off x="6561550" y="1981081"/>
              <a:ext cx="5627402" cy="1680460"/>
            </a:xfrm>
            <a:prstGeom prst="rect">
              <a:avLst/>
            </a:prstGeom>
            <a:noFill/>
          </p:spPr>
          <p:txBody>
            <a:bodyPr wrap="square">
              <a:spAutoFit/>
            </a:bodyPr>
            <a:lstStyle/>
            <a:p>
              <a:pPr marL="171450" algn="l" defTabSz="1371600" rtl="0">
                <a:lnSpc>
                  <a:spcPct val="90000"/>
                </a:lnSpc>
                <a:spcAft>
                  <a:spcPts val="900"/>
                </a:spcAft>
              </a:pPr>
              <a:r>
                <a:rPr lang="en-US" sz="3000" b="1" kern="1200" dirty="0">
                  <a:solidFill>
                    <a:srgbClr val="00B050"/>
                  </a:solidFill>
                  <a:latin typeface="Arial" panose="020B0604020202020204" pitchFamily="34" charset="0"/>
                  <a:ea typeface="+mn-ea"/>
                  <a:cs typeface="Arial" panose="020B0604020202020204" pitchFamily="34" charset="0"/>
                </a:rPr>
                <a:t>Solution Offered:</a:t>
              </a:r>
            </a:p>
            <a:p>
              <a:pPr marL="1114425" lvl="1" indent="-342900" algn="l" defTabSz="1371600" rtl="0">
                <a:lnSpc>
                  <a:spcPct val="80000"/>
                </a:lnSpc>
                <a:spcAft>
                  <a:spcPts val="900"/>
                </a:spcAft>
                <a:buFont typeface="Arial" panose="020B0604020202020204" pitchFamily="34" charset="0"/>
                <a:buChar char="•"/>
              </a:pPr>
              <a:r>
                <a:rPr lang="en-US" kern="1200" dirty="0">
                  <a:solidFill>
                    <a:prstClr val="black"/>
                  </a:solidFill>
                  <a:latin typeface="Arial" panose="020B0604020202020204" pitchFamily="34" charset="0"/>
                  <a:ea typeface="+mn-ea"/>
                  <a:cs typeface="Arial" panose="020B0604020202020204" pitchFamily="34" charset="0"/>
                </a:rPr>
                <a:t>Created a unified data view &amp; developed visualizations to help business infer the data better and make accurate decisions</a:t>
              </a:r>
            </a:p>
            <a:p>
              <a:pPr marL="1114425" lvl="1" indent="-342900" algn="l" defTabSz="1371600" rtl="0">
                <a:lnSpc>
                  <a:spcPct val="80000"/>
                </a:lnSpc>
                <a:spcAft>
                  <a:spcPts val="900"/>
                </a:spcAft>
                <a:buFont typeface="Arial" panose="020B0604020202020204" pitchFamily="34" charset="0"/>
                <a:buChar char="•"/>
              </a:pPr>
              <a:r>
                <a:rPr lang="en-US" kern="1200" dirty="0">
                  <a:solidFill>
                    <a:prstClr val="black"/>
                  </a:solidFill>
                  <a:latin typeface="Arial" panose="020B0604020202020204" pitchFamily="34" charset="0"/>
                  <a:ea typeface="+mn-ea"/>
                  <a:cs typeface="Arial" panose="020B0604020202020204" pitchFamily="34" charset="0"/>
                </a:rPr>
                <a:t>Migrated data from </a:t>
              </a:r>
              <a:r>
                <a:rPr lang="en-US" b="1" kern="1200" dirty="0">
                  <a:solidFill>
                    <a:prstClr val="black"/>
                  </a:solidFill>
                  <a:latin typeface="Arial" panose="020B0604020202020204" pitchFamily="34" charset="0"/>
                  <a:ea typeface="+mn-ea"/>
                  <a:cs typeface="Arial" panose="020B0604020202020204" pitchFamily="34" charset="0"/>
                </a:rPr>
                <a:t>on-premise SQL server to Snowflake cloud</a:t>
              </a:r>
            </a:p>
            <a:p>
              <a:pPr marL="1114425" lvl="1" indent="-342900" algn="l" defTabSz="1371600" rtl="0">
                <a:lnSpc>
                  <a:spcPct val="80000"/>
                </a:lnSpc>
                <a:spcAft>
                  <a:spcPts val="900"/>
                </a:spcAft>
                <a:buFont typeface="Arial" panose="020B0604020202020204" pitchFamily="34" charset="0"/>
                <a:buChar char="•"/>
              </a:pPr>
              <a:r>
                <a:rPr lang="en-US" b="1" kern="1200" dirty="0">
                  <a:solidFill>
                    <a:prstClr val="black"/>
                  </a:solidFill>
                  <a:latin typeface="Arial" panose="020B0604020202020204" pitchFamily="34" charset="0"/>
                  <a:ea typeface="+mn-ea"/>
                  <a:cs typeface="Arial" panose="020B0604020202020204" pitchFamily="34" charset="0"/>
                </a:rPr>
                <a:t>Cumbersome SQL statements </a:t>
              </a:r>
              <a:r>
                <a:rPr lang="en-US" kern="1200" dirty="0">
                  <a:solidFill>
                    <a:prstClr val="black"/>
                  </a:solidFill>
                  <a:latin typeface="Arial" panose="020B0604020202020204" pitchFamily="34" charset="0"/>
                  <a:ea typeface="+mn-ea"/>
                  <a:cs typeface="Arial" panose="020B0604020202020204" pitchFamily="34" charset="0"/>
                </a:rPr>
                <a:t>are converted to simple SSIS transformations</a:t>
              </a:r>
            </a:p>
            <a:p>
              <a:pPr marL="1114425" lvl="1" indent="-342900" algn="l" defTabSz="1371600" rtl="0">
                <a:lnSpc>
                  <a:spcPct val="80000"/>
                </a:lnSpc>
                <a:spcAft>
                  <a:spcPts val="900"/>
                </a:spcAft>
                <a:buFont typeface="Arial" panose="020B0604020202020204" pitchFamily="34" charset="0"/>
                <a:buChar char="•"/>
              </a:pPr>
              <a:r>
                <a:rPr lang="en-US" b="1" kern="1200" dirty="0">
                  <a:solidFill>
                    <a:prstClr val="black"/>
                  </a:solidFill>
                  <a:latin typeface="Arial" panose="020B0604020202020204" pitchFamily="34" charset="0"/>
                  <a:ea typeface="+mn-ea"/>
                  <a:cs typeface="Arial" panose="020B0604020202020204" pitchFamily="34" charset="0"/>
                </a:rPr>
                <a:t>Automated generation of complex reports </a:t>
              </a:r>
              <a:r>
                <a:rPr lang="en-US" kern="1200" dirty="0">
                  <a:solidFill>
                    <a:prstClr val="black"/>
                  </a:solidFill>
                  <a:latin typeface="Arial" panose="020B0604020202020204" pitchFamily="34" charset="0"/>
                  <a:ea typeface="+mn-ea"/>
                  <a:cs typeface="Arial" panose="020B0604020202020204" pitchFamily="34" charset="0"/>
                </a:rPr>
                <a:t>based on cadence defined by business</a:t>
              </a:r>
            </a:p>
          </p:txBody>
        </p:sp>
        <p:pic>
          <p:nvPicPr>
            <p:cNvPr id="15" name="Graphic 14" descr="Brain in head with solid fill">
              <a:extLst>
                <a:ext uri="{FF2B5EF4-FFF2-40B4-BE49-F238E27FC236}">
                  <a16:creationId xmlns:a16="http://schemas.microsoft.com/office/drawing/2014/main" id="{691A6D29-B22D-5181-BA92-347D64B6A3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49716" y="2039336"/>
              <a:ext cx="225007" cy="225007"/>
            </a:xfrm>
            <a:prstGeom prst="rect">
              <a:avLst/>
            </a:prstGeom>
          </p:spPr>
        </p:pic>
      </p:grpSp>
      <p:grpSp>
        <p:nvGrpSpPr>
          <p:cNvPr id="16" name="Group 15">
            <a:extLst>
              <a:ext uri="{FF2B5EF4-FFF2-40B4-BE49-F238E27FC236}">
                <a16:creationId xmlns:a16="http://schemas.microsoft.com/office/drawing/2014/main" id="{C90ABB78-C25F-D890-D0F4-477F2CA5A228}"/>
              </a:ext>
            </a:extLst>
          </p:cNvPr>
          <p:cNvGrpSpPr/>
          <p:nvPr/>
        </p:nvGrpSpPr>
        <p:grpSpPr>
          <a:xfrm>
            <a:off x="9494316" y="6025293"/>
            <a:ext cx="9325314" cy="1861407"/>
            <a:chOff x="6455542" y="3400572"/>
            <a:chExt cx="6216876" cy="1240938"/>
          </a:xfrm>
        </p:grpSpPr>
        <p:pic>
          <p:nvPicPr>
            <p:cNvPr id="17" name="Graphic 16" descr="Tools with solid fill">
              <a:extLst>
                <a:ext uri="{FF2B5EF4-FFF2-40B4-BE49-F238E27FC236}">
                  <a16:creationId xmlns:a16="http://schemas.microsoft.com/office/drawing/2014/main" id="{4504BA07-38C6-3E1D-FC12-14492CBF42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55542" y="3492684"/>
              <a:ext cx="219181" cy="219181"/>
            </a:xfrm>
            <a:prstGeom prst="rect">
              <a:avLst/>
            </a:prstGeom>
          </p:spPr>
        </p:pic>
        <p:sp>
          <p:nvSpPr>
            <p:cNvPr id="18" name="TextBox 17">
              <a:extLst>
                <a:ext uri="{FF2B5EF4-FFF2-40B4-BE49-F238E27FC236}">
                  <a16:creationId xmlns:a16="http://schemas.microsoft.com/office/drawing/2014/main" id="{313FE96F-73DB-4C42-2A48-D8ECF37345B6}"/>
                </a:ext>
              </a:extLst>
            </p:cNvPr>
            <p:cNvSpPr txBox="1"/>
            <p:nvPr/>
          </p:nvSpPr>
          <p:spPr>
            <a:xfrm>
              <a:off x="6576418" y="3400572"/>
              <a:ext cx="6096000" cy="1240938"/>
            </a:xfrm>
            <a:prstGeom prst="rect">
              <a:avLst/>
            </a:prstGeom>
            <a:noFill/>
          </p:spPr>
          <p:txBody>
            <a:bodyPr wrap="square">
              <a:spAutoFit/>
            </a:bodyPr>
            <a:lstStyle/>
            <a:p>
              <a:pPr marL="171450" algn="l" defTabSz="1371600" rtl="0">
                <a:lnSpc>
                  <a:spcPct val="90000"/>
                </a:lnSpc>
                <a:spcAft>
                  <a:spcPts val="900"/>
                </a:spcAft>
              </a:pPr>
              <a:r>
                <a:rPr lang="en-US" sz="3000" b="1" kern="1200" dirty="0">
                  <a:solidFill>
                    <a:srgbClr val="00B050"/>
                  </a:solidFill>
                  <a:latin typeface="Arial" panose="020B0604020202020204" pitchFamily="34" charset="0"/>
                  <a:ea typeface="+mn-ea"/>
                  <a:cs typeface="Arial" panose="020B0604020202020204" pitchFamily="34" charset="0"/>
                </a:rPr>
                <a:t>Tools &amp; Technologies:</a:t>
              </a:r>
            </a:p>
            <a:p>
              <a:pPr marL="1114425" lvl="1" indent="-342900" algn="l" defTabSz="1371600" rtl="0">
                <a:lnSpc>
                  <a:spcPct val="80000"/>
                </a:lnSpc>
                <a:spcAft>
                  <a:spcPts val="900"/>
                </a:spcAft>
                <a:buFont typeface="Arial" panose="020B0604020202020204" pitchFamily="34" charset="0"/>
                <a:buChar char="•"/>
              </a:pPr>
              <a:r>
                <a:rPr lang="en-US" kern="1200" dirty="0">
                  <a:solidFill>
                    <a:prstClr val="black"/>
                  </a:solidFill>
                  <a:latin typeface="Arial" panose="020B0604020202020204" pitchFamily="34" charset="0"/>
                  <a:ea typeface="+mn-ea"/>
                  <a:cs typeface="Arial" panose="020B0604020202020204" pitchFamily="34" charset="0"/>
                </a:rPr>
                <a:t>SSIS</a:t>
              </a:r>
            </a:p>
            <a:p>
              <a:pPr marL="1114425" lvl="1" indent="-342900" algn="l" defTabSz="1371600" rtl="0">
                <a:lnSpc>
                  <a:spcPct val="80000"/>
                </a:lnSpc>
                <a:spcAft>
                  <a:spcPts val="900"/>
                </a:spcAft>
                <a:buFont typeface="Arial" panose="020B0604020202020204" pitchFamily="34" charset="0"/>
                <a:buChar char="•"/>
              </a:pPr>
              <a:r>
                <a:rPr lang="en-US" kern="1200" dirty="0">
                  <a:solidFill>
                    <a:prstClr val="black"/>
                  </a:solidFill>
                  <a:latin typeface="Arial" panose="020B0604020202020204" pitchFamily="34" charset="0"/>
                  <a:ea typeface="+mn-ea"/>
                  <a:cs typeface="Arial" panose="020B0604020202020204" pitchFamily="34" charset="0"/>
                </a:rPr>
                <a:t>SSRS, </a:t>
              </a:r>
              <a:r>
                <a:rPr lang="en-US" kern="1200" dirty="0" err="1">
                  <a:solidFill>
                    <a:prstClr val="black"/>
                  </a:solidFill>
                  <a:latin typeface="Arial" panose="020B0604020202020204" pitchFamily="34" charset="0"/>
                  <a:ea typeface="+mn-ea"/>
                  <a:cs typeface="Arial" panose="020B0604020202020204" pitchFamily="34" charset="0"/>
                </a:rPr>
                <a:t>PowerBI</a:t>
              </a:r>
              <a:endParaRPr lang="en-US" kern="1200" dirty="0">
                <a:solidFill>
                  <a:prstClr val="black"/>
                </a:solidFill>
                <a:latin typeface="Arial" panose="020B0604020202020204" pitchFamily="34" charset="0"/>
                <a:ea typeface="+mn-ea"/>
                <a:cs typeface="Arial" panose="020B0604020202020204" pitchFamily="34" charset="0"/>
              </a:endParaRPr>
            </a:p>
            <a:p>
              <a:pPr marL="1114425" lvl="1" indent="-342900" algn="l" defTabSz="1371600" rtl="0">
                <a:lnSpc>
                  <a:spcPct val="80000"/>
                </a:lnSpc>
                <a:spcAft>
                  <a:spcPts val="900"/>
                </a:spcAft>
                <a:buFont typeface="Arial" panose="020B0604020202020204" pitchFamily="34" charset="0"/>
                <a:buChar char="•"/>
              </a:pPr>
              <a:r>
                <a:rPr lang="en-US" kern="1200" dirty="0">
                  <a:solidFill>
                    <a:prstClr val="black"/>
                  </a:solidFill>
                  <a:latin typeface="Arial" panose="020B0604020202020204" pitchFamily="34" charset="0"/>
                  <a:ea typeface="+mn-ea"/>
                  <a:cs typeface="Arial" panose="020B0604020202020204" pitchFamily="34" charset="0"/>
                </a:rPr>
                <a:t>SQL, SSMS</a:t>
              </a:r>
            </a:p>
            <a:p>
              <a:pPr marL="1114425" lvl="1" indent="-342900" algn="l" defTabSz="1371600" rtl="0">
                <a:lnSpc>
                  <a:spcPct val="80000"/>
                </a:lnSpc>
                <a:spcAft>
                  <a:spcPts val="900"/>
                </a:spcAft>
                <a:buFont typeface="Arial" panose="020B0604020202020204" pitchFamily="34" charset="0"/>
                <a:buChar char="•"/>
              </a:pPr>
              <a:r>
                <a:rPr lang="en-US" kern="1200" dirty="0">
                  <a:solidFill>
                    <a:prstClr val="black"/>
                  </a:solidFill>
                  <a:latin typeface="Arial" panose="020B0604020202020204" pitchFamily="34" charset="0"/>
                  <a:ea typeface="+mn-ea"/>
                  <a:cs typeface="Arial" panose="020B0604020202020204" pitchFamily="34" charset="0"/>
                </a:rPr>
                <a:t>Snowflake</a:t>
              </a:r>
            </a:p>
          </p:txBody>
        </p:sp>
      </p:grpSp>
      <p:grpSp>
        <p:nvGrpSpPr>
          <p:cNvPr id="19" name="Group 18">
            <a:extLst>
              <a:ext uri="{FF2B5EF4-FFF2-40B4-BE49-F238E27FC236}">
                <a16:creationId xmlns:a16="http://schemas.microsoft.com/office/drawing/2014/main" id="{4D5F23D2-ACEE-1D13-4D36-7846AE04BEBA}"/>
              </a:ext>
            </a:extLst>
          </p:cNvPr>
          <p:cNvGrpSpPr/>
          <p:nvPr/>
        </p:nvGrpSpPr>
        <p:grpSpPr>
          <a:xfrm>
            <a:off x="9432956" y="7914160"/>
            <a:ext cx="8850473" cy="2299091"/>
            <a:chOff x="6449716" y="5115073"/>
            <a:chExt cx="5940171" cy="1532727"/>
          </a:xfrm>
        </p:grpSpPr>
        <p:pic>
          <p:nvPicPr>
            <p:cNvPr id="20" name="Graphic 19" descr="Diamond with solid fill">
              <a:extLst>
                <a:ext uri="{FF2B5EF4-FFF2-40B4-BE49-F238E27FC236}">
                  <a16:creationId xmlns:a16="http://schemas.microsoft.com/office/drawing/2014/main" id="{6564FB82-8327-5793-7A61-69B66F875D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49716" y="5167960"/>
              <a:ext cx="279103" cy="279103"/>
            </a:xfrm>
            <a:prstGeom prst="rect">
              <a:avLst/>
            </a:prstGeom>
          </p:spPr>
        </p:pic>
        <p:sp>
          <p:nvSpPr>
            <p:cNvPr id="21" name="TextBox 20">
              <a:extLst>
                <a:ext uri="{FF2B5EF4-FFF2-40B4-BE49-F238E27FC236}">
                  <a16:creationId xmlns:a16="http://schemas.microsoft.com/office/drawing/2014/main" id="{0FA1C366-11AB-21C9-37F8-AB446ED4CFBF}"/>
                </a:ext>
              </a:extLst>
            </p:cNvPr>
            <p:cNvSpPr txBox="1"/>
            <p:nvPr/>
          </p:nvSpPr>
          <p:spPr>
            <a:xfrm>
              <a:off x="6579339" y="5115073"/>
              <a:ext cx="5810548" cy="1532727"/>
            </a:xfrm>
            <a:prstGeom prst="rect">
              <a:avLst/>
            </a:prstGeom>
            <a:noFill/>
          </p:spPr>
          <p:txBody>
            <a:bodyPr wrap="square">
              <a:spAutoFit/>
            </a:bodyPr>
            <a:lstStyle/>
            <a:p>
              <a:pPr marL="171450" algn="l" defTabSz="1371600" rtl="0">
                <a:lnSpc>
                  <a:spcPct val="90000"/>
                </a:lnSpc>
                <a:spcAft>
                  <a:spcPts val="900"/>
                </a:spcAft>
              </a:pPr>
              <a:r>
                <a:rPr lang="en-US" sz="3000" b="1" kern="1200" dirty="0">
                  <a:solidFill>
                    <a:srgbClr val="00B050"/>
                  </a:solidFill>
                  <a:latin typeface="Arial" panose="020B0604020202020204" pitchFamily="34" charset="0"/>
                  <a:ea typeface="+mn-ea"/>
                  <a:cs typeface="Arial" panose="020B0604020202020204" pitchFamily="34" charset="0"/>
                </a:rPr>
                <a:t>Value Add:</a:t>
              </a:r>
            </a:p>
            <a:p>
              <a:pPr marL="1114425" lvl="1" indent="-342900" algn="l" defTabSz="1371600" rtl="0">
                <a:lnSpc>
                  <a:spcPct val="80000"/>
                </a:lnSpc>
                <a:spcAft>
                  <a:spcPts val="900"/>
                </a:spcAft>
                <a:buFont typeface="Arial" panose="020B0604020202020204" pitchFamily="34" charset="0"/>
                <a:buChar char="•"/>
              </a:pPr>
              <a:r>
                <a:rPr lang="en-US" b="1" kern="1200" dirty="0">
                  <a:solidFill>
                    <a:prstClr val="black"/>
                  </a:solidFill>
                  <a:latin typeface="Arial" panose="020B0604020202020204" pitchFamily="34" charset="0"/>
                  <a:ea typeface="+mn-ea"/>
                  <a:cs typeface="Arial" panose="020B0604020202020204" pitchFamily="34" charset="0"/>
                </a:rPr>
                <a:t>Uncovered fresh business insights </a:t>
              </a:r>
              <a:r>
                <a:rPr lang="en-US" kern="1200" dirty="0">
                  <a:solidFill>
                    <a:prstClr val="black"/>
                  </a:solidFill>
                  <a:latin typeface="Arial" panose="020B0604020202020204" pitchFamily="34" charset="0"/>
                  <a:ea typeface="+mn-ea"/>
                  <a:cs typeface="Arial" panose="020B0604020202020204" pitchFamily="34" charset="0"/>
                </a:rPr>
                <a:t>such as bankruptcy details, foreclosure details which helped management team to take appropriate &amp; quick action</a:t>
              </a:r>
            </a:p>
            <a:p>
              <a:pPr marL="1114425" lvl="1" indent="-342900" algn="l" defTabSz="1371600" rtl="0">
                <a:lnSpc>
                  <a:spcPct val="80000"/>
                </a:lnSpc>
                <a:spcAft>
                  <a:spcPts val="900"/>
                </a:spcAft>
                <a:buFont typeface="Arial" panose="020B0604020202020204" pitchFamily="34" charset="0"/>
                <a:buChar char="•"/>
              </a:pPr>
              <a:r>
                <a:rPr lang="en-US" b="1" kern="1200" dirty="0">
                  <a:solidFill>
                    <a:prstClr val="black"/>
                  </a:solidFill>
                  <a:latin typeface="Arial" panose="020B0604020202020204" pitchFamily="34" charset="0"/>
                  <a:ea typeface="+mn-ea"/>
                  <a:cs typeface="Arial" panose="020B0604020202020204" pitchFamily="34" charset="0"/>
                </a:rPr>
                <a:t>Increase in sales by 5% </a:t>
              </a:r>
              <a:r>
                <a:rPr lang="en-US" kern="1200" dirty="0">
                  <a:solidFill>
                    <a:prstClr val="black"/>
                  </a:solidFill>
                  <a:latin typeface="Arial" panose="020B0604020202020204" pitchFamily="34" charset="0"/>
                  <a:ea typeface="+mn-ea"/>
                  <a:cs typeface="Arial" panose="020B0604020202020204" pitchFamily="34" charset="0"/>
                </a:rPr>
                <a:t>with provision of area sales reporting</a:t>
              </a:r>
            </a:p>
            <a:p>
              <a:pPr marL="1114425" lvl="1" indent="-342900" algn="l" defTabSz="1371600" rtl="0">
                <a:lnSpc>
                  <a:spcPct val="80000"/>
                </a:lnSpc>
                <a:spcAft>
                  <a:spcPts val="900"/>
                </a:spcAft>
                <a:buFont typeface="Arial" panose="020B0604020202020204" pitchFamily="34" charset="0"/>
                <a:buChar char="•"/>
              </a:pPr>
              <a:r>
                <a:rPr lang="en-US" b="1" kern="1200" dirty="0">
                  <a:solidFill>
                    <a:prstClr val="black"/>
                  </a:solidFill>
                  <a:latin typeface="Arial" panose="020B0604020202020204" pitchFamily="34" charset="0"/>
                  <a:ea typeface="+mn-ea"/>
                  <a:cs typeface="Arial" panose="020B0604020202020204" pitchFamily="34" charset="0"/>
                </a:rPr>
                <a:t>30% of cost saving </a:t>
              </a:r>
              <a:r>
                <a:rPr lang="en-US" kern="1200" dirty="0">
                  <a:solidFill>
                    <a:prstClr val="black"/>
                  </a:solidFill>
                  <a:latin typeface="Arial" panose="020B0604020202020204" pitchFamily="34" charset="0"/>
                  <a:ea typeface="+mn-ea"/>
                  <a:cs typeface="Arial" panose="020B0604020202020204" pitchFamily="34" charset="0"/>
                </a:rPr>
                <a:t>after moving data from On-Prem to Snowflake</a:t>
              </a:r>
            </a:p>
            <a:p>
              <a:pPr marL="1114425" lvl="1" indent="-342900" algn="l" defTabSz="1371600" rtl="0">
                <a:lnSpc>
                  <a:spcPct val="80000"/>
                </a:lnSpc>
                <a:spcAft>
                  <a:spcPts val="900"/>
                </a:spcAft>
                <a:buFont typeface="Arial" panose="020B0604020202020204" pitchFamily="34" charset="0"/>
                <a:buChar char="•"/>
              </a:pPr>
              <a:r>
                <a:rPr lang="en-US" b="1" kern="1200" dirty="0">
                  <a:solidFill>
                    <a:prstClr val="black"/>
                  </a:solidFill>
                  <a:latin typeface="Arial" panose="020B0604020202020204" pitchFamily="34" charset="0"/>
                  <a:ea typeface="+mn-ea"/>
                  <a:cs typeface="Arial" panose="020B0604020202020204" pitchFamily="34" charset="0"/>
                </a:rPr>
                <a:t>Increased the efficiency </a:t>
              </a:r>
              <a:r>
                <a:rPr lang="en-US" kern="1200" dirty="0">
                  <a:solidFill>
                    <a:prstClr val="black"/>
                  </a:solidFill>
                  <a:latin typeface="Arial" panose="020B0604020202020204" pitchFamily="34" charset="0"/>
                  <a:ea typeface="+mn-ea"/>
                  <a:cs typeface="Arial" panose="020B0604020202020204" pitchFamily="34" charset="0"/>
                </a:rPr>
                <a:t>of report generation by</a:t>
              </a:r>
              <a:r>
                <a:rPr lang="en-US" b="1" kern="1200" dirty="0">
                  <a:solidFill>
                    <a:prstClr val="black"/>
                  </a:solidFill>
                  <a:latin typeface="Arial" panose="020B0604020202020204" pitchFamily="34" charset="0"/>
                  <a:ea typeface="+mn-ea"/>
                  <a:cs typeface="Arial" panose="020B0604020202020204" pitchFamily="34" charset="0"/>
                </a:rPr>
                <a:t> 94%</a:t>
              </a:r>
            </a:p>
          </p:txBody>
        </p:sp>
      </p:grpSp>
      <p:pic>
        <p:nvPicPr>
          <p:cNvPr id="2050" name="Picture 2" descr="Building a Champion Data Engineering Team">
            <a:extLst>
              <a:ext uri="{FF2B5EF4-FFF2-40B4-BE49-F238E27FC236}">
                <a16:creationId xmlns:a16="http://schemas.microsoft.com/office/drawing/2014/main" id="{9D6F4D6E-8E20-C145-1074-081BA9B0E6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967" y="1012618"/>
            <a:ext cx="8052239" cy="4509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619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79A60-D391-CBA5-DEB0-740F43FCD53E}"/>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28D811CF-37F8-2C1D-C99B-BEC771A7096C}"/>
              </a:ext>
            </a:extLst>
          </p:cNvPr>
          <p:cNvSpPr>
            <a:spLocks noGrp="1"/>
          </p:cNvSpPr>
          <p:nvPr>
            <p:ph type="title"/>
          </p:nvPr>
        </p:nvSpPr>
        <p:spPr>
          <a:xfrm>
            <a:off x="1600200" y="3390900"/>
            <a:ext cx="15773400" cy="1988345"/>
          </a:xfrm>
        </p:spPr>
        <p:txBody>
          <a:bodyPr/>
          <a:lstStyle/>
          <a:p>
            <a:pPr algn="ctr"/>
            <a:r>
              <a:rPr lang="en-IN" dirty="0"/>
              <a:t>THANK YOU</a:t>
            </a:r>
          </a:p>
        </p:txBody>
      </p:sp>
    </p:spTree>
    <p:extLst>
      <p:ext uri="{BB962C8B-B14F-4D97-AF65-F5344CB8AC3E}">
        <p14:creationId xmlns:p14="http://schemas.microsoft.com/office/powerpoint/2010/main" val="2998030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4626B-B87A-D99E-5EF4-090C630DF493}"/>
            </a:ext>
          </a:extLst>
        </p:cNvPr>
        <p:cNvGrpSpPr/>
        <p:nvPr/>
      </p:nvGrpSpPr>
      <p:grpSpPr>
        <a:xfrm>
          <a:off x="0" y="0"/>
          <a:ext cx="0" cy="0"/>
          <a:chOff x="0" y="0"/>
          <a:chExt cx="0" cy="0"/>
        </a:xfrm>
      </p:grpSpPr>
      <p:sp>
        <p:nvSpPr>
          <p:cNvPr id="31" name="object 31">
            <a:extLst>
              <a:ext uri="{FF2B5EF4-FFF2-40B4-BE49-F238E27FC236}">
                <a16:creationId xmlns:a16="http://schemas.microsoft.com/office/drawing/2014/main" id="{39D0D4F4-60DB-D9A7-DD62-B73F364DC74A}"/>
              </a:ext>
            </a:extLst>
          </p:cNvPr>
          <p:cNvSpPr txBox="1">
            <a:spLocks noGrp="1"/>
          </p:cNvSpPr>
          <p:nvPr>
            <p:ph type="title"/>
          </p:nvPr>
        </p:nvSpPr>
        <p:spPr>
          <a:xfrm>
            <a:off x="338772" y="116776"/>
            <a:ext cx="4694555" cy="563245"/>
          </a:xfrm>
          <a:prstGeom prst="rect">
            <a:avLst/>
          </a:prstGeom>
        </p:spPr>
        <p:txBody>
          <a:bodyPr vert="horz" wrap="square" lIns="0" tIns="15875" rIns="0" bIns="0" rtlCol="0">
            <a:spAutoFit/>
          </a:bodyPr>
          <a:lstStyle/>
          <a:p>
            <a:pPr marL="12700">
              <a:lnSpc>
                <a:spcPct val="100000"/>
              </a:lnSpc>
              <a:spcBef>
                <a:spcPts val="125"/>
              </a:spcBef>
            </a:pPr>
            <a:r>
              <a:rPr sz="3500" spc="310" dirty="0"/>
              <a:t>Our</a:t>
            </a:r>
            <a:r>
              <a:rPr sz="3500" spc="165" dirty="0"/>
              <a:t> </a:t>
            </a:r>
            <a:r>
              <a:rPr lang="en-US" sz="3500" spc="375" dirty="0"/>
              <a:t>Logos</a:t>
            </a:r>
            <a:endParaRPr sz="3500" dirty="0"/>
          </a:p>
        </p:txBody>
      </p:sp>
      <p:pic>
        <p:nvPicPr>
          <p:cNvPr id="2" name="Picture 1">
            <a:extLst>
              <a:ext uri="{FF2B5EF4-FFF2-40B4-BE49-F238E27FC236}">
                <a16:creationId xmlns:a16="http://schemas.microsoft.com/office/drawing/2014/main" id="{2F766F20-01AF-B16C-FAF9-D456ABA23056}"/>
              </a:ext>
            </a:extLst>
          </p:cNvPr>
          <p:cNvPicPr>
            <a:picLocks noChangeAspect="1"/>
          </p:cNvPicPr>
          <p:nvPr/>
        </p:nvPicPr>
        <p:blipFill>
          <a:blip r:embed="rId2"/>
          <a:stretch>
            <a:fillRect/>
          </a:stretch>
        </p:blipFill>
        <p:spPr>
          <a:xfrm>
            <a:off x="14706599" y="5372100"/>
            <a:ext cx="2534771" cy="1981200"/>
          </a:xfrm>
          <a:prstGeom prst="rect">
            <a:avLst/>
          </a:prstGeom>
        </p:spPr>
      </p:pic>
      <p:pic>
        <p:nvPicPr>
          <p:cNvPr id="3" name="Picture 2">
            <a:extLst>
              <a:ext uri="{FF2B5EF4-FFF2-40B4-BE49-F238E27FC236}">
                <a16:creationId xmlns:a16="http://schemas.microsoft.com/office/drawing/2014/main" id="{C21EFB44-8588-EB92-206F-3B22442FAE1C}"/>
              </a:ext>
            </a:extLst>
          </p:cNvPr>
          <p:cNvPicPr>
            <a:picLocks noChangeAspect="1"/>
          </p:cNvPicPr>
          <p:nvPr/>
        </p:nvPicPr>
        <p:blipFill>
          <a:blip r:embed="rId3"/>
          <a:stretch>
            <a:fillRect/>
          </a:stretch>
        </p:blipFill>
        <p:spPr>
          <a:xfrm>
            <a:off x="1186537" y="5617442"/>
            <a:ext cx="2699663" cy="2135238"/>
          </a:xfrm>
          <a:prstGeom prst="rect">
            <a:avLst/>
          </a:prstGeom>
        </p:spPr>
      </p:pic>
      <p:pic>
        <p:nvPicPr>
          <p:cNvPr id="4" name="Picture 3">
            <a:extLst>
              <a:ext uri="{FF2B5EF4-FFF2-40B4-BE49-F238E27FC236}">
                <a16:creationId xmlns:a16="http://schemas.microsoft.com/office/drawing/2014/main" id="{7BE988C2-5850-10F1-0FF8-EE3716EEDDF8}"/>
              </a:ext>
            </a:extLst>
          </p:cNvPr>
          <p:cNvPicPr>
            <a:picLocks noChangeAspect="1"/>
          </p:cNvPicPr>
          <p:nvPr/>
        </p:nvPicPr>
        <p:blipFill>
          <a:blip r:embed="rId4"/>
          <a:stretch>
            <a:fillRect/>
          </a:stretch>
        </p:blipFill>
        <p:spPr>
          <a:xfrm>
            <a:off x="7123923" y="5319799"/>
            <a:ext cx="2895600" cy="2443272"/>
          </a:xfrm>
          <a:prstGeom prst="rect">
            <a:avLst/>
          </a:prstGeom>
        </p:spPr>
      </p:pic>
      <p:pic>
        <p:nvPicPr>
          <p:cNvPr id="5" name="Picture 4">
            <a:extLst>
              <a:ext uri="{FF2B5EF4-FFF2-40B4-BE49-F238E27FC236}">
                <a16:creationId xmlns:a16="http://schemas.microsoft.com/office/drawing/2014/main" id="{8CA405D7-9894-D11F-4CFD-360A7AA6FE64}"/>
              </a:ext>
            </a:extLst>
          </p:cNvPr>
          <p:cNvPicPr>
            <a:picLocks noChangeAspect="1"/>
          </p:cNvPicPr>
          <p:nvPr/>
        </p:nvPicPr>
        <p:blipFill>
          <a:blip r:embed="rId5"/>
          <a:stretch>
            <a:fillRect/>
          </a:stretch>
        </p:blipFill>
        <p:spPr>
          <a:xfrm>
            <a:off x="4366671" y="5609939"/>
            <a:ext cx="2374389" cy="2142741"/>
          </a:xfrm>
          <a:prstGeom prst="rect">
            <a:avLst/>
          </a:prstGeom>
        </p:spPr>
      </p:pic>
      <p:pic>
        <p:nvPicPr>
          <p:cNvPr id="6" name="Picture 5">
            <a:extLst>
              <a:ext uri="{FF2B5EF4-FFF2-40B4-BE49-F238E27FC236}">
                <a16:creationId xmlns:a16="http://schemas.microsoft.com/office/drawing/2014/main" id="{BE32DA05-8A04-BDB1-4E87-C997FA58B19B}"/>
              </a:ext>
            </a:extLst>
          </p:cNvPr>
          <p:cNvPicPr>
            <a:picLocks noChangeAspect="1"/>
          </p:cNvPicPr>
          <p:nvPr/>
        </p:nvPicPr>
        <p:blipFill>
          <a:blip r:embed="rId6"/>
          <a:stretch>
            <a:fillRect/>
          </a:stretch>
        </p:blipFill>
        <p:spPr>
          <a:xfrm>
            <a:off x="10470529" y="5552580"/>
            <a:ext cx="2902630" cy="2105520"/>
          </a:xfrm>
          <a:prstGeom prst="rect">
            <a:avLst/>
          </a:prstGeom>
        </p:spPr>
      </p:pic>
      <p:pic>
        <p:nvPicPr>
          <p:cNvPr id="7" name="Picture 6">
            <a:extLst>
              <a:ext uri="{FF2B5EF4-FFF2-40B4-BE49-F238E27FC236}">
                <a16:creationId xmlns:a16="http://schemas.microsoft.com/office/drawing/2014/main" id="{BC4A462D-1967-11C9-3E25-8A7B6BA902D8}"/>
              </a:ext>
            </a:extLst>
          </p:cNvPr>
          <p:cNvPicPr>
            <a:picLocks noChangeAspect="1"/>
          </p:cNvPicPr>
          <p:nvPr/>
        </p:nvPicPr>
        <p:blipFill>
          <a:blip r:embed="rId7"/>
          <a:stretch>
            <a:fillRect/>
          </a:stretch>
        </p:blipFill>
        <p:spPr>
          <a:xfrm>
            <a:off x="1295399" y="2781300"/>
            <a:ext cx="2850931" cy="2362200"/>
          </a:xfrm>
          <a:prstGeom prst="rect">
            <a:avLst/>
          </a:prstGeom>
        </p:spPr>
      </p:pic>
    </p:spTree>
    <p:extLst>
      <p:ext uri="{BB962C8B-B14F-4D97-AF65-F5344CB8AC3E}">
        <p14:creationId xmlns:p14="http://schemas.microsoft.com/office/powerpoint/2010/main" val="3727874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438400" y="3462190"/>
            <a:ext cx="4457700" cy="4457700"/>
            <a:chOff x="5686425" y="2914650"/>
            <a:chExt cx="4457700" cy="4457700"/>
          </a:xfrm>
        </p:grpSpPr>
        <p:sp>
          <p:nvSpPr>
            <p:cNvPr id="3" name="object 3"/>
            <p:cNvSpPr/>
            <p:nvPr/>
          </p:nvSpPr>
          <p:spPr>
            <a:xfrm>
              <a:off x="5686425" y="2914650"/>
              <a:ext cx="4457700" cy="4457700"/>
            </a:xfrm>
            <a:custGeom>
              <a:avLst/>
              <a:gdLst/>
              <a:ahLst/>
              <a:cxnLst/>
              <a:rect l="l" t="t" r="r" b="b"/>
              <a:pathLst>
                <a:path w="4457700" h="4457700">
                  <a:moveTo>
                    <a:pt x="2228850" y="0"/>
                  </a:moveTo>
                  <a:lnTo>
                    <a:pt x="2180380" y="516"/>
                  </a:lnTo>
                  <a:lnTo>
                    <a:pt x="2132163" y="2059"/>
                  </a:lnTo>
                  <a:lnTo>
                    <a:pt x="2084209" y="4617"/>
                  </a:lnTo>
                  <a:lnTo>
                    <a:pt x="2036529" y="8180"/>
                  </a:lnTo>
                  <a:lnTo>
                    <a:pt x="1989132" y="12738"/>
                  </a:lnTo>
                  <a:lnTo>
                    <a:pt x="1942030" y="18281"/>
                  </a:lnTo>
                  <a:lnTo>
                    <a:pt x="1895233" y="24797"/>
                  </a:lnTo>
                  <a:lnTo>
                    <a:pt x="1848752" y="32277"/>
                  </a:lnTo>
                  <a:lnTo>
                    <a:pt x="1802596" y="40709"/>
                  </a:lnTo>
                  <a:lnTo>
                    <a:pt x="1756777" y="50084"/>
                  </a:lnTo>
                  <a:lnTo>
                    <a:pt x="1711304" y="60391"/>
                  </a:lnTo>
                  <a:lnTo>
                    <a:pt x="1666189" y="71620"/>
                  </a:lnTo>
                  <a:lnTo>
                    <a:pt x="1621441" y="83760"/>
                  </a:lnTo>
                  <a:lnTo>
                    <a:pt x="1577071" y="96800"/>
                  </a:lnTo>
                  <a:lnTo>
                    <a:pt x="1533090" y="110731"/>
                  </a:lnTo>
                  <a:lnTo>
                    <a:pt x="1489507" y="125541"/>
                  </a:lnTo>
                  <a:lnTo>
                    <a:pt x="1446334" y="141221"/>
                  </a:lnTo>
                  <a:lnTo>
                    <a:pt x="1403582" y="157759"/>
                  </a:lnTo>
                  <a:lnTo>
                    <a:pt x="1361259" y="175146"/>
                  </a:lnTo>
                  <a:lnTo>
                    <a:pt x="1319377" y="193371"/>
                  </a:lnTo>
                  <a:lnTo>
                    <a:pt x="1277947" y="212424"/>
                  </a:lnTo>
                  <a:lnTo>
                    <a:pt x="1236978" y="232293"/>
                  </a:lnTo>
                  <a:lnTo>
                    <a:pt x="1196481" y="252969"/>
                  </a:lnTo>
                  <a:lnTo>
                    <a:pt x="1156467" y="274441"/>
                  </a:lnTo>
                  <a:lnTo>
                    <a:pt x="1116946" y="296699"/>
                  </a:lnTo>
                  <a:lnTo>
                    <a:pt x="1077928" y="319733"/>
                  </a:lnTo>
                  <a:lnTo>
                    <a:pt x="1039425" y="343531"/>
                  </a:lnTo>
                  <a:lnTo>
                    <a:pt x="1001445" y="368083"/>
                  </a:lnTo>
                  <a:lnTo>
                    <a:pt x="964001" y="393379"/>
                  </a:lnTo>
                  <a:lnTo>
                    <a:pt x="927102" y="419409"/>
                  </a:lnTo>
                  <a:lnTo>
                    <a:pt x="890759" y="446161"/>
                  </a:lnTo>
                  <a:lnTo>
                    <a:pt x="854982" y="473626"/>
                  </a:lnTo>
                  <a:lnTo>
                    <a:pt x="819781" y="501794"/>
                  </a:lnTo>
                  <a:lnTo>
                    <a:pt x="785168" y="530653"/>
                  </a:lnTo>
                  <a:lnTo>
                    <a:pt x="751153" y="560193"/>
                  </a:lnTo>
                  <a:lnTo>
                    <a:pt x="717745" y="590403"/>
                  </a:lnTo>
                  <a:lnTo>
                    <a:pt x="684956" y="621274"/>
                  </a:lnTo>
                  <a:lnTo>
                    <a:pt x="652795" y="652795"/>
                  </a:lnTo>
                  <a:lnTo>
                    <a:pt x="621274" y="684956"/>
                  </a:lnTo>
                  <a:lnTo>
                    <a:pt x="590403" y="717745"/>
                  </a:lnTo>
                  <a:lnTo>
                    <a:pt x="560193" y="751153"/>
                  </a:lnTo>
                  <a:lnTo>
                    <a:pt x="530653" y="785168"/>
                  </a:lnTo>
                  <a:lnTo>
                    <a:pt x="501794" y="819781"/>
                  </a:lnTo>
                  <a:lnTo>
                    <a:pt x="473626" y="854982"/>
                  </a:lnTo>
                  <a:lnTo>
                    <a:pt x="446161" y="890759"/>
                  </a:lnTo>
                  <a:lnTo>
                    <a:pt x="419409" y="927102"/>
                  </a:lnTo>
                  <a:lnTo>
                    <a:pt x="393379" y="964001"/>
                  </a:lnTo>
                  <a:lnTo>
                    <a:pt x="368083" y="1001445"/>
                  </a:lnTo>
                  <a:lnTo>
                    <a:pt x="343531" y="1039425"/>
                  </a:lnTo>
                  <a:lnTo>
                    <a:pt x="319733" y="1077928"/>
                  </a:lnTo>
                  <a:lnTo>
                    <a:pt x="296699" y="1116946"/>
                  </a:lnTo>
                  <a:lnTo>
                    <a:pt x="274441" y="1156467"/>
                  </a:lnTo>
                  <a:lnTo>
                    <a:pt x="252969" y="1196481"/>
                  </a:lnTo>
                  <a:lnTo>
                    <a:pt x="232293" y="1236978"/>
                  </a:lnTo>
                  <a:lnTo>
                    <a:pt x="212424" y="1277947"/>
                  </a:lnTo>
                  <a:lnTo>
                    <a:pt x="193371" y="1319377"/>
                  </a:lnTo>
                  <a:lnTo>
                    <a:pt x="175146" y="1361259"/>
                  </a:lnTo>
                  <a:lnTo>
                    <a:pt x="157759" y="1403582"/>
                  </a:lnTo>
                  <a:lnTo>
                    <a:pt x="141221" y="1446334"/>
                  </a:lnTo>
                  <a:lnTo>
                    <a:pt x="125541" y="1489507"/>
                  </a:lnTo>
                  <a:lnTo>
                    <a:pt x="110731" y="1533090"/>
                  </a:lnTo>
                  <a:lnTo>
                    <a:pt x="96800" y="1577071"/>
                  </a:lnTo>
                  <a:lnTo>
                    <a:pt x="83760" y="1621441"/>
                  </a:lnTo>
                  <a:lnTo>
                    <a:pt x="71620" y="1666189"/>
                  </a:lnTo>
                  <a:lnTo>
                    <a:pt x="60391" y="1711304"/>
                  </a:lnTo>
                  <a:lnTo>
                    <a:pt x="50084" y="1756777"/>
                  </a:lnTo>
                  <a:lnTo>
                    <a:pt x="40709" y="1802596"/>
                  </a:lnTo>
                  <a:lnTo>
                    <a:pt x="32277" y="1848752"/>
                  </a:lnTo>
                  <a:lnTo>
                    <a:pt x="24797" y="1895233"/>
                  </a:lnTo>
                  <a:lnTo>
                    <a:pt x="18281" y="1942030"/>
                  </a:lnTo>
                  <a:lnTo>
                    <a:pt x="12738" y="1989132"/>
                  </a:lnTo>
                  <a:lnTo>
                    <a:pt x="8180" y="2036529"/>
                  </a:lnTo>
                  <a:lnTo>
                    <a:pt x="4617" y="2084209"/>
                  </a:lnTo>
                  <a:lnTo>
                    <a:pt x="2059" y="2132163"/>
                  </a:lnTo>
                  <a:lnTo>
                    <a:pt x="516" y="2180380"/>
                  </a:lnTo>
                  <a:lnTo>
                    <a:pt x="0" y="2228850"/>
                  </a:lnTo>
                  <a:lnTo>
                    <a:pt x="516" y="2277319"/>
                  </a:lnTo>
                  <a:lnTo>
                    <a:pt x="2059" y="2325536"/>
                  </a:lnTo>
                  <a:lnTo>
                    <a:pt x="4617" y="2373490"/>
                  </a:lnTo>
                  <a:lnTo>
                    <a:pt x="8180" y="2421170"/>
                  </a:lnTo>
                  <a:lnTo>
                    <a:pt x="12738" y="2468567"/>
                  </a:lnTo>
                  <a:lnTo>
                    <a:pt x="18281" y="2515669"/>
                  </a:lnTo>
                  <a:lnTo>
                    <a:pt x="24797" y="2562466"/>
                  </a:lnTo>
                  <a:lnTo>
                    <a:pt x="32277" y="2608947"/>
                  </a:lnTo>
                  <a:lnTo>
                    <a:pt x="40709" y="2655103"/>
                  </a:lnTo>
                  <a:lnTo>
                    <a:pt x="50084" y="2700922"/>
                  </a:lnTo>
                  <a:lnTo>
                    <a:pt x="60391" y="2746395"/>
                  </a:lnTo>
                  <a:lnTo>
                    <a:pt x="71620" y="2791510"/>
                  </a:lnTo>
                  <a:lnTo>
                    <a:pt x="83760" y="2836258"/>
                  </a:lnTo>
                  <a:lnTo>
                    <a:pt x="96800" y="2880628"/>
                  </a:lnTo>
                  <a:lnTo>
                    <a:pt x="110731" y="2924609"/>
                  </a:lnTo>
                  <a:lnTo>
                    <a:pt x="125541" y="2968192"/>
                  </a:lnTo>
                  <a:lnTo>
                    <a:pt x="141221" y="3011365"/>
                  </a:lnTo>
                  <a:lnTo>
                    <a:pt x="157759" y="3054117"/>
                  </a:lnTo>
                  <a:lnTo>
                    <a:pt x="175146" y="3096440"/>
                  </a:lnTo>
                  <a:lnTo>
                    <a:pt x="193371" y="3138322"/>
                  </a:lnTo>
                  <a:lnTo>
                    <a:pt x="212424" y="3179752"/>
                  </a:lnTo>
                  <a:lnTo>
                    <a:pt x="232293" y="3220721"/>
                  </a:lnTo>
                  <a:lnTo>
                    <a:pt x="252969" y="3261218"/>
                  </a:lnTo>
                  <a:lnTo>
                    <a:pt x="274441" y="3301232"/>
                  </a:lnTo>
                  <a:lnTo>
                    <a:pt x="296699" y="3340753"/>
                  </a:lnTo>
                  <a:lnTo>
                    <a:pt x="319733" y="3379771"/>
                  </a:lnTo>
                  <a:lnTo>
                    <a:pt x="343531" y="3418274"/>
                  </a:lnTo>
                  <a:lnTo>
                    <a:pt x="368083" y="3456254"/>
                  </a:lnTo>
                  <a:lnTo>
                    <a:pt x="393379" y="3493698"/>
                  </a:lnTo>
                  <a:lnTo>
                    <a:pt x="419409" y="3530597"/>
                  </a:lnTo>
                  <a:lnTo>
                    <a:pt x="446161" y="3566940"/>
                  </a:lnTo>
                  <a:lnTo>
                    <a:pt x="473626" y="3602717"/>
                  </a:lnTo>
                  <a:lnTo>
                    <a:pt x="501794" y="3637918"/>
                  </a:lnTo>
                  <a:lnTo>
                    <a:pt x="530653" y="3672531"/>
                  </a:lnTo>
                  <a:lnTo>
                    <a:pt x="560193" y="3706546"/>
                  </a:lnTo>
                  <a:lnTo>
                    <a:pt x="590403" y="3739954"/>
                  </a:lnTo>
                  <a:lnTo>
                    <a:pt x="621274" y="3772743"/>
                  </a:lnTo>
                  <a:lnTo>
                    <a:pt x="652795" y="3804904"/>
                  </a:lnTo>
                  <a:lnTo>
                    <a:pt x="684956" y="3836425"/>
                  </a:lnTo>
                  <a:lnTo>
                    <a:pt x="717745" y="3867296"/>
                  </a:lnTo>
                  <a:lnTo>
                    <a:pt x="751153" y="3897506"/>
                  </a:lnTo>
                  <a:lnTo>
                    <a:pt x="785168" y="3927046"/>
                  </a:lnTo>
                  <a:lnTo>
                    <a:pt x="819781" y="3955905"/>
                  </a:lnTo>
                  <a:lnTo>
                    <a:pt x="854982" y="3984073"/>
                  </a:lnTo>
                  <a:lnTo>
                    <a:pt x="890759" y="4011538"/>
                  </a:lnTo>
                  <a:lnTo>
                    <a:pt x="927102" y="4038290"/>
                  </a:lnTo>
                  <a:lnTo>
                    <a:pt x="964001" y="4064320"/>
                  </a:lnTo>
                  <a:lnTo>
                    <a:pt x="1001445" y="4089616"/>
                  </a:lnTo>
                  <a:lnTo>
                    <a:pt x="1039425" y="4114168"/>
                  </a:lnTo>
                  <a:lnTo>
                    <a:pt x="1077928" y="4137966"/>
                  </a:lnTo>
                  <a:lnTo>
                    <a:pt x="1116946" y="4161000"/>
                  </a:lnTo>
                  <a:lnTo>
                    <a:pt x="1156467" y="4183258"/>
                  </a:lnTo>
                  <a:lnTo>
                    <a:pt x="1196481" y="4204730"/>
                  </a:lnTo>
                  <a:lnTo>
                    <a:pt x="1236978" y="4225406"/>
                  </a:lnTo>
                  <a:lnTo>
                    <a:pt x="1277947" y="4245275"/>
                  </a:lnTo>
                  <a:lnTo>
                    <a:pt x="1319377" y="4264328"/>
                  </a:lnTo>
                  <a:lnTo>
                    <a:pt x="1361259" y="4282553"/>
                  </a:lnTo>
                  <a:lnTo>
                    <a:pt x="1403582" y="4299940"/>
                  </a:lnTo>
                  <a:lnTo>
                    <a:pt x="1446334" y="4316478"/>
                  </a:lnTo>
                  <a:lnTo>
                    <a:pt x="1489507" y="4332158"/>
                  </a:lnTo>
                  <a:lnTo>
                    <a:pt x="1533090" y="4346968"/>
                  </a:lnTo>
                  <a:lnTo>
                    <a:pt x="1577071" y="4360899"/>
                  </a:lnTo>
                  <a:lnTo>
                    <a:pt x="1621441" y="4373939"/>
                  </a:lnTo>
                  <a:lnTo>
                    <a:pt x="1666189" y="4386079"/>
                  </a:lnTo>
                  <a:lnTo>
                    <a:pt x="1711304" y="4397308"/>
                  </a:lnTo>
                  <a:lnTo>
                    <a:pt x="1756777" y="4407615"/>
                  </a:lnTo>
                  <a:lnTo>
                    <a:pt x="1802596" y="4416990"/>
                  </a:lnTo>
                  <a:lnTo>
                    <a:pt x="1848752" y="4425422"/>
                  </a:lnTo>
                  <a:lnTo>
                    <a:pt x="1895233" y="4432902"/>
                  </a:lnTo>
                  <a:lnTo>
                    <a:pt x="1942030" y="4439418"/>
                  </a:lnTo>
                  <a:lnTo>
                    <a:pt x="1989132" y="4444961"/>
                  </a:lnTo>
                  <a:lnTo>
                    <a:pt x="2036529" y="4449519"/>
                  </a:lnTo>
                  <a:lnTo>
                    <a:pt x="2084209" y="4453082"/>
                  </a:lnTo>
                  <a:lnTo>
                    <a:pt x="2132163" y="4455640"/>
                  </a:lnTo>
                  <a:lnTo>
                    <a:pt x="2180380" y="4457183"/>
                  </a:lnTo>
                  <a:lnTo>
                    <a:pt x="2228850" y="4457700"/>
                  </a:lnTo>
                  <a:lnTo>
                    <a:pt x="2277319" y="4457183"/>
                  </a:lnTo>
                  <a:lnTo>
                    <a:pt x="2325536" y="4455640"/>
                  </a:lnTo>
                  <a:lnTo>
                    <a:pt x="2373490" y="4453082"/>
                  </a:lnTo>
                  <a:lnTo>
                    <a:pt x="2421170" y="4449519"/>
                  </a:lnTo>
                  <a:lnTo>
                    <a:pt x="2468567" y="4444961"/>
                  </a:lnTo>
                  <a:lnTo>
                    <a:pt x="2515669" y="4439418"/>
                  </a:lnTo>
                  <a:lnTo>
                    <a:pt x="2562466" y="4432902"/>
                  </a:lnTo>
                  <a:lnTo>
                    <a:pt x="2608947" y="4425422"/>
                  </a:lnTo>
                  <a:lnTo>
                    <a:pt x="2655103" y="4416990"/>
                  </a:lnTo>
                  <a:lnTo>
                    <a:pt x="2700922" y="4407615"/>
                  </a:lnTo>
                  <a:lnTo>
                    <a:pt x="2746395" y="4397308"/>
                  </a:lnTo>
                  <a:lnTo>
                    <a:pt x="2791510" y="4386079"/>
                  </a:lnTo>
                  <a:lnTo>
                    <a:pt x="2836258" y="4373939"/>
                  </a:lnTo>
                  <a:lnTo>
                    <a:pt x="2880628" y="4360899"/>
                  </a:lnTo>
                  <a:lnTo>
                    <a:pt x="2924609" y="4346968"/>
                  </a:lnTo>
                  <a:lnTo>
                    <a:pt x="2968192" y="4332158"/>
                  </a:lnTo>
                  <a:lnTo>
                    <a:pt x="3011365" y="4316478"/>
                  </a:lnTo>
                  <a:lnTo>
                    <a:pt x="3054117" y="4299940"/>
                  </a:lnTo>
                  <a:lnTo>
                    <a:pt x="3096440" y="4282553"/>
                  </a:lnTo>
                  <a:lnTo>
                    <a:pt x="3138322" y="4264328"/>
                  </a:lnTo>
                  <a:lnTo>
                    <a:pt x="3179752" y="4245275"/>
                  </a:lnTo>
                  <a:lnTo>
                    <a:pt x="3220721" y="4225406"/>
                  </a:lnTo>
                  <a:lnTo>
                    <a:pt x="3261218" y="4204730"/>
                  </a:lnTo>
                  <a:lnTo>
                    <a:pt x="3301232" y="4183258"/>
                  </a:lnTo>
                  <a:lnTo>
                    <a:pt x="3340753" y="4161000"/>
                  </a:lnTo>
                  <a:lnTo>
                    <a:pt x="3379771" y="4137966"/>
                  </a:lnTo>
                  <a:lnTo>
                    <a:pt x="3418274" y="4114168"/>
                  </a:lnTo>
                  <a:lnTo>
                    <a:pt x="3456254" y="4089616"/>
                  </a:lnTo>
                  <a:lnTo>
                    <a:pt x="3493698" y="4064320"/>
                  </a:lnTo>
                  <a:lnTo>
                    <a:pt x="3530597" y="4038290"/>
                  </a:lnTo>
                  <a:lnTo>
                    <a:pt x="3566940" y="4011538"/>
                  </a:lnTo>
                  <a:lnTo>
                    <a:pt x="3602717" y="3984073"/>
                  </a:lnTo>
                  <a:lnTo>
                    <a:pt x="3637918" y="3955905"/>
                  </a:lnTo>
                  <a:lnTo>
                    <a:pt x="3672531" y="3927046"/>
                  </a:lnTo>
                  <a:lnTo>
                    <a:pt x="3706546" y="3897506"/>
                  </a:lnTo>
                  <a:lnTo>
                    <a:pt x="3739954" y="3867296"/>
                  </a:lnTo>
                  <a:lnTo>
                    <a:pt x="3772743" y="3836425"/>
                  </a:lnTo>
                  <a:lnTo>
                    <a:pt x="3804904" y="3804904"/>
                  </a:lnTo>
                  <a:lnTo>
                    <a:pt x="3836425" y="3772743"/>
                  </a:lnTo>
                  <a:lnTo>
                    <a:pt x="3867296" y="3739954"/>
                  </a:lnTo>
                  <a:lnTo>
                    <a:pt x="3897506" y="3706546"/>
                  </a:lnTo>
                  <a:lnTo>
                    <a:pt x="3927046" y="3672531"/>
                  </a:lnTo>
                  <a:lnTo>
                    <a:pt x="3955905" y="3637918"/>
                  </a:lnTo>
                  <a:lnTo>
                    <a:pt x="3984073" y="3602717"/>
                  </a:lnTo>
                  <a:lnTo>
                    <a:pt x="4011538" y="3566940"/>
                  </a:lnTo>
                  <a:lnTo>
                    <a:pt x="4038290" y="3530597"/>
                  </a:lnTo>
                  <a:lnTo>
                    <a:pt x="4064320" y="3493698"/>
                  </a:lnTo>
                  <a:lnTo>
                    <a:pt x="4089616" y="3456254"/>
                  </a:lnTo>
                  <a:lnTo>
                    <a:pt x="4114168" y="3418274"/>
                  </a:lnTo>
                  <a:lnTo>
                    <a:pt x="4137966" y="3379771"/>
                  </a:lnTo>
                  <a:lnTo>
                    <a:pt x="4161000" y="3340753"/>
                  </a:lnTo>
                  <a:lnTo>
                    <a:pt x="4183258" y="3301232"/>
                  </a:lnTo>
                  <a:lnTo>
                    <a:pt x="4204730" y="3261218"/>
                  </a:lnTo>
                  <a:lnTo>
                    <a:pt x="4225406" y="3220721"/>
                  </a:lnTo>
                  <a:lnTo>
                    <a:pt x="4245275" y="3179752"/>
                  </a:lnTo>
                  <a:lnTo>
                    <a:pt x="4264328" y="3138322"/>
                  </a:lnTo>
                  <a:lnTo>
                    <a:pt x="4282553" y="3096440"/>
                  </a:lnTo>
                  <a:lnTo>
                    <a:pt x="4299940" y="3054117"/>
                  </a:lnTo>
                  <a:lnTo>
                    <a:pt x="4316478" y="3011365"/>
                  </a:lnTo>
                  <a:lnTo>
                    <a:pt x="4332158" y="2968192"/>
                  </a:lnTo>
                  <a:lnTo>
                    <a:pt x="4346968" y="2924609"/>
                  </a:lnTo>
                  <a:lnTo>
                    <a:pt x="4360899" y="2880628"/>
                  </a:lnTo>
                  <a:lnTo>
                    <a:pt x="4373939" y="2836258"/>
                  </a:lnTo>
                  <a:lnTo>
                    <a:pt x="4386079" y="2791510"/>
                  </a:lnTo>
                  <a:lnTo>
                    <a:pt x="4397308" y="2746395"/>
                  </a:lnTo>
                  <a:lnTo>
                    <a:pt x="4407615" y="2700922"/>
                  </a:lnTo>
                  <a:lnTo>
                    <a:pt x="4416990" y="2655103"/>
                  </a:lnTo>
                  <a:lnTo>
                    <a:pt x="4425422" y="2608947"/>
                  </a:lnTo>
                  <a:lnTo>
                    <a:pt x="4432902" y="2562466"/>
                  </a:lnTo>
                  <a:lnTo>
                    <a:pt x="4439418" y="2515669"/>
                  </a:lnTo>
                  <a:lnTo>
                    <a:pt x="4444961" y="2468567"/>
                  </a:lnTo>
                  <a:lnTo>
                    <a:pt x="4449519" y="2421170"/>
                  </a:lnTo>
                  <a:lnTo>
                    <a:pt x="4453082" y="2373490"/>
                  </a:lnTo>
                  <a:lnTo>
                    <a:pt x="4455640" y="2325536"/>
                  </a:lnTo>
                  <a:lnTo>
                    <a:pt x="4457183" y="2277319"/>
                  </a:lnTo>
                  <a:lnTo>
                    <a:pt x="4457700" y="2228850"/>
                  </a:lnTo>
                  <a:lnTo>
                    <a:pt x="4457183" y="2180380"/>
                  </a:lnTo>
                  <a:lnTo>
                    <a:pt x="4455640" y="2132163"/>
                  </a:lnTo>
                  <a:lnTo>
                    <a:pt x="4453082" y="2084209"/>
                  </a:lnTo>
                  <a:lnTo>
                    <a:pt x="4449519" y="2036529"/>
                  </a:lnTo>
                  <a:lnTo>
                    <a:pt x="4444961" y="1989132"/>
                  </a:lnTo>
                  <a:lnTo>
                    <a:pt x="4439418" y="1942030"/>
                  </a:lnTo>
                  <a:lnTo>
                    <a:pt x="4432902" y="1895233"/>
                  </a:lnTo>
                  <a:lnTo>
                    <a:pt x="4425422" y="1848752"/>
                  </a:lnTo>
                  <a:lnTo>
                    <a:pt x="4416990" y="1802596"/>
                  </a:lnTo>
                  <a:lnTo>
                    <a:pt x="4407615" y="1756777"/>
                  </a:lnTo>
                  <a:lnTo>
                    <a:pt x="4397308" y="1711304"/>
                  </a:lnTo>
                  <a:lnTo>
                    <a:pt x="4386079" y="1666189"/>
                  </a:lnTo>
                  <a:lnTo>
                    <a:pt x="4373939" y="1621441"/>
                  </a:lnTo>
                  <a:lnTo>
                    <a:pt x="4360899" y="1577071"/>
                  </a:lnTo>
                  <a:lnTo>
                    <a:pt x="4346968" y="1533090"/>
                  </a:lnTo>
                  <a:lnTo>
                    <a:pt x="4332158" y="1489507"/>
                  </a:lnTo>
                  <a:lnTo>
                    <a:pt x="4316478" y="1446334"/>
                  </a:lnTo>
                  <a:lnTo>
                    <a:pt x="4299940" y="1403582"/>
                  </a:lnTo>
                  <a:lnTo>
                    <a:pt x="4282553" y="1361259"/>
                  </a:lnTo>
                  <a:lnTo>
                    <a:pt x="4264328" y="1319377"/>
                  </a:lnTo>
                  <a:lnTo>
                    <a:pt x="4245275" y="1277947"/>
                  </a:lnTo>
                  <a:lnTo>
                    <a:pt x="4225406" y="1236978"/>
                  </a:lnTo>
                  <a:lnTo>
                    <a:pt x="4204730" y="1196481"/>
                  </a:lnTo>
                  <a:lnTo>
                    <a:pt x="4183258" y="1156467"/>
                  </a:lnTo>
                  <a:lnTo>
                    <a:pt x="4161000" y="1116946"/>
                  </a:lnTo>
                  <a:lnTo>
                    <a:pt x="4137966" y="1077928"/>
                  </a:lnTo>
                  <a:lnTo>
                    <a:pt x="4114168" y="1039425"/>
                  </a:lnTo>
                  <a:lnTo>
                    <a:pt x="4089616" y="1001445"/>
                  </a:lnTo>
                  <a:lnTo>
                    <a:pt x="4064320" y="964001"/>
                  </a:lnTo>
                  <a:lnTo>
                    <a:pt x="4038290" y="927102"/>
                  </a:lnTo>
                  <a:lnTo>
                    <a:pt x="4011538" y="890759"/>
                  </a:lnTo>
                  <a:lnTo>
                    <a:pt x="3984073" y="854982"/>
                  </a:lnTo>
                  <a:lnTo>
                    <a:pt x="3955905" y="819781"/>
                  </a:lnTo>
                  <a:lnTo>
                    <a:pt x="3927046" y="785168"/>
                  </a:lnTo>
                  <a:lnTo>
                    <a:pt x="3897506" y="751153"/>
                  </a:lnTo>
                  <a:lnTo>
                    <a:pt x="3867296" y="717745"/>
                  </a:lnTo>
                  <a:lnTo>
                    <a:pt x="3836425" y="684956"/>
                  </a:lnTo>
                  <a:lnTo>
                    <a:pt x="3804904" y="652795"/>
                  </a:lnTo>
                  <a:lnTo>
                    <a:pt x="3772743" y="621274"/>
                  </a:lnTo>
                  <a:lnTo>
                    <a:pt x="3739954" y="590403"/>
                  </a:lnTo>
                  <a:lnTo>
                    <a:pt x="3706546" y="560193"/>
                  </a:lnTo>
                  <a:lnTo>
                    <a:pt x="3672531" y="530653"/>
                  </a:lnTo>
                  <a:lnTo>
                    <a:pt x="3637918" y="501794"/>
                  </a:lnTo>
                  <a:lnTo>
                    <a:pt x="3602717" y="473626"/>
                  </a:lnTo>
                  <a:lnTo>
                    <a:pt x="3566940" y="446161"/>
                  </a:lnTo>
                  <a:lnTo>
                    <a:pt x="3530597" y="419409"/>
                  </a:lnTo>
                  <a:lnTo>
                    <a:pt x="3493698" y="393379"/>
                  </a:lnTo>
                  <a:lnTo>
                    <a:pt x="3456254" y="368083"/>
                  </a:lnTo>
                  <a:lnTo>
                    <a:pt x="3418274" y="343531"/>
                  </a:lnTo>
                  <a:lnTo>
                    <a:pt x="3379771" y="319733"/>
                  </a:lnTo>
                  <a:lnTo>
                    <a:pt x="3340753" y="296699"/>
                  </a:lnTo>
                  <a:lnTo>
                    <a:pt x="3301232" y="274441"/>
                  </a:lnTo>
                  <a:lnTo>
                    <a:pt x="3261218" y="252969"/>
                  </a:lnTo>
                  <a:lnTo>
                    <a:pt x="3220721" y="232293"/>
                  </a:lnTo>
                  <a:lnTo>
                    <a:pt x="3179752" y="212424"/>
                  </a:lnTo>
                  <a:lnTo>
                    <a:pt x="3138322" y="193371"/>
                  </a:lnTo>
                  <a:lnTo>
                    <a:pt x="3096440" y="175146"/>
                  </a:lnTo>
                  <a:lnTo>
                    <a:pt x="3054117" y="157759"/>
                  </a:lnTo>
                  <a:lnTo>
                    <a:pt x="3011365" y="141221"/>
                  </a:lnTo>
                  <a:lnTo>
                    <a:pt x="2968192" y="125541"/>
                  </a:lnTo>
                  <a:lnTo>
                    <a:pt x="2924609" y="110731"/>
                  </a:lnTo>
                  <a:lnTo>
                    <a:pt x="2880628" y="96800"/>
                  </a:lnTo>
                  <a:lnTo>
                    <a:pt x="2836258" y="83760"/>
                  </a:lnTo>
                  <a:lnTo>
                    <a:pt x="2791510" y="71620"/>
                  </a:lnTo>
                  <a:lnTo>
                    <a:pt x="2746395" y="60391"/>
                  </a:lnTo>
                  <a:lnTo>
                    <a:pt x="2700922" y="50084"/>
                  </a:lnTo>
                  <a:lnTo>
                    <a:pt x="2655103" y="40709"/>
                  </a:lnTo>
                  <a:lnTo>
                    <a:pt x="2608947" y="32277"/>
                  </a:lnTo>
                  <a:lnTo>
                    <a:pt x="2562466" y="24797"/>
                  </a:lnTo>
                  <a:lnTo>
                    <a:pt x="2515669" y="18281"/>
                  </a:lnTo>
                  <a:lnTo>
                    <a:pt x="2468567" y="12738"/>
                  </a:lnTo>
                  <a:lnTo>
                    <a:pt x="2421170" y="8180"/>
                  </a:lnTo>
                  <a:lnTo>
                    <a:pt x="2373490" y="4617"/>
                  </a:lnTo>
                  <a:lnTo>
                    <a:pt x="2325536" y="2059"/>
                  </a:lnTo>
                  <a:lnTo>
                    <a:pt x="2277319" y="516"/>
                  </a:lnTo>
                  <a:lnTo>
                    <a:pt x="2228850" y="0"/>
                  </a:lnTo>
                  <a:close/>
                </a:path>
              </a:pathLst>
            </a:custGeom>
            <a:solidFill>
              <a:schemeClr val="accent1">
                <a:lumMod val="40000"/>
                <a:lumOff val="60000"/>
              </a:schemeClr>
            </a:solidFill>
          </p:spPr>
          <p:txBody>
            <a:bodyPr wrap="square" lIns="0" tIns="0" rIns="0" bIns="0" rtlCol="0"/>
            <a:lstStyle/>
            <a:p>
              <a:endParaRPr/>
            </a:p>
          </p:txBody>
        </p:sp>
        <p:sp>
          <p:nvSpPr>
            <p:cNvPr id="5" name="object 5"/>
            <p:cNvSpPr/>
            <p:nvPr/>
          </p:nvSpPr>
          <p:spPr>
            <a:xfrm>
              <a:off x="5867400" y="3095625"/>
              <a:ext cx="4086225" cy="4095750"/>
            </a:xfrm>
            <a:custGeom>
              <a:avLst/>
              <a:gdLst/>
              <a:ahLst/>
              <a:cxnLst/>
              <a:rect l="l" t="t" r="r" b="b"/>
              <a:pathLst>
                <a:path w="4086225" h="4095750">
                  <a:moveTo>
                    <a:pt x="2043176" y="0"/>
                  </a:moveTo>
                  <a:lnTo>
                    <a:pt x="1994949" y="559"/>
                  </a:lnTo>
                  <a:lnTo>
                    <a:pt x="1946995" y="2228"/>
                  </a:lnTo>
                  <a:lnTo>
                    <a:pt x="1899328" y="4996"/>
                  </a:lnTo>
                  <a:lnTo>
                    <a:pt x="1851960" y="8849"/>
                  </a:lnTo>
                  <a:lnTo>
                    <a:pt x="1804902" y="13776"/>
                  </a:lnTo>
                  <a:lnTo>
                    <a:pt x="1758167" y="19764"/>
                  </a:lnTo>
                  <a:lnTo>
                    <a:pt x="1711767" y="26801"/>
                  </a:lnTo>
                  <a:lnTo>
                    <a:pt x="1665714" y="34875"/>
                  </a:lnTo>
                  <a:lnTo>
                    <a:pt x="1620021" y="43973"/>
                  </a:lnTo>
                  <a:lnTo>
                    <a:pt x="1574700" y="54083"/>
                  </a:lnTo>
                  <a:lnTo>
                    <a:pt x="1529764" y="65192"/>
                  </a:lnTo>
                  <a:lnTo>
                    <a:pt x="1485223" y="77289"/>
                  </a:lnTo>
                  <a:lnTo>
                    <a:pt x="1441092" y="90361"/>
                  </a:lnTo>
                  <a:lnTo>
                    <a:pt x="1397382" y="104397"/>
                  </a:lnTo>
                  <a:lnTo>
                    <a:pt x="1354104" y="119382"/>
                  </a:lnTo>
                  <a:lnTo>
                    <a:pt x="1311273" y="135306"/>
                  </a:lnTo>
                  <a:lnTo>
                    <a:pt x="1268899" y="152156"/>
                  </a:lnTo>
                  <a:lnTo>
                    <a:pt x="1226995" y="169920"/>
                  </a:lnTo>
                  <a:lnTo>
                    <a:pt x="1185574" y="188585"/>
                  </a:lnTo>
                  <a:lnTo>
                    <a:pt x="1144647" y="208139"/>
                  </a:lnTo>
                  <a:lnTo>
                    <a:pt x="1104227" y="228570"/>
                  </a:lnTo>
                  <a:lnTo>
                    <a:pt x="1064327" y="249865"/>
                  </a:lnTo>
                  <a:lnTo>
                    <a:pt x="1024957" y="272013"/>
                  </a:lnTo>
                  <a:lnTo>
                    <a:pt x="986132" y="295001"/>
                  </a:lnTo>
                  <a:lnTo>
                    <a:pt x="947862" y="318816"/>
                  </a:lnTo>
                  <a:lnTo>
                    <a:pt x="910160" y="343447"/>
                  </a:lnTo>
                  <a:lnTo>
                    <a:pt x="873039" y="368881"/>
                  </a:lnTo>
                  <a:lnTo>
                    <a:pt x="836511" y="395106"/>
                  </a:lnTo>
                  <a:lnTo>
                    <a:pt x="800588" y="422109"/>
                  </a:lnTo>
                  <a:lnTo>
                    <a:pt x="765282" y="449878"/>
                  </a:lnTo>
                  <a:lnTo>
                    <a:pt x="730605" y="478402"/>
                  </a:lnTo>
                  <a:lnTo>
                    <a:pt x="696570" y="507667"/>
                  </a:lnTo>
                  <a:lnTo>
                    <a:pt x="663190" y="537661"/>
                  </a:lnTo>
                  <a:lnTo>
                    <a:pt x="630475" y="568373"/>
                  </a:lnTo>
                  <a:lnTo>
                    <a:pt x="598439" y="599789"/>
                  </a:lnTo>
                  <a:lnTo>
                    <a:pt x="567094" y="631897"/>
                  </a:lnTo>
                  <a:lnTo>
                    <a:pt x="536453" y="664686"/>
                  </a:lnTo>
                  <a:lnTo>
                    <a:pt x="506526" y="698143"/>
                  </a:lnTo>
                  <a:lnTo>
                    <a:pt x="477327" y="732256"/>
                  </a:lnTo>
                  <a:lnTo>
                    <a:pt x="448869" y="767011"/>
                  </a:lnTo>
                  <a:lnTo>
                    <a:pt x="421162" y="802398"/>
                  </a:lnTo>
                  <a:lnTo>
                    <a:pt x="394220" y="838404"/>
                  </a:lnTo>
                  <a:lnTo>
                    <a:pt x="368054" y="875016"/>
                  </a:lnTo>
                  <a:lnTo>
                    <a:pt x="342678" y="912222"/>
                  </a:lnTo>
                  <a:lnTo>
                    <a:pt x="318102" y="950010"/>
                  </a:lnTo>
                  <a:lnTo>
                    <a:pt x="294341" y="988368"/>
                  </a:lnTo>
                  <a:lnTo>
                    <a:pt x="271405" y="1027283"/>
                  </a:lnTo>
                  <a:lnTo>
                    <a:pt x="249307" y="1066742"/>
                  </a:lnTo>
                  <a:lnTo>
                    <a:pt x="228059" y="1106735"/>
                  </a:lnTo>
                  <a:lnTo>
                    <a:pt x="207674" y="1147248"/>
                  </a:lnTo>
                  <a:lnTo>
                    <a:pt x="188163" y="1188270"/>
                  </a:lnTo>
                  <a:lnTo>
                    <a:pt x="169540" y="1229787"/>
                  </a:lnTo>
                  <a:lnTo>
                    <a:pt x="151816" y="1271787"/>
                  </a:lnTo>
                  <a:lnTo>
                    <a:pt x="135004" y="1314259"/>
                  </a:lnTo>
                  <a:lnTo>
                    <a:pt x="119116" y="1357190"/>
                  </a:lnTo>
                  <a:lnTo>
                    <a:pt x="104164" y="1400568"/>
                  </a:lnTo>
                  <a:lnTo>
                    <a:pt x="90160" y="1444380"/>
                  </a:lnTo>
                  <a:lnTo>
                    <a:pt x="77117" y="1488614"/>
                  </a:lnTo>
                  <a:lnTo>
                    <a:pt x="65047" y="1533258"/>
                  </a:lnTo>
                  <a:lnTo>
                    <a:pt x="53962" y="1578299"/>
                  </a:lnTo>
                  <a:lnTo>
                    <a:pt x="43875" y="1623726"/>
                  </a:lnTo>
                  <a:lnTo>
                    <a:pt x="34797" y="1669526"/>
                  </a:lnTo>
                  <a:lnTo>
                    <a:pt x="26742" y="1715686"/>
                  </a:lnTo>
                  <a:lnTo>
                    <a:pt x="19720" y="1762195"/>
                  </a:lnTo>
                  <a:lnTo>
                    <a:pt x="13746" y="1809039"/>
                  </a:lnTo>
                  <a:lnTo>
                    <a:pt x="8830" y="1856208"/>
                  </a:lnTo>
                  <a:lnTo>
                    <a:pt x="4985" y="1903688"/>
                  </a:lnTo>
                  <a:lnTo>
                    <a:pt x="2223" y="1951467"/>
                  </a:lnTo>
                  <a:lnTo>
                    <a:pt x="558" y="1999534"/>
                  </a:lnTo>
                  <a:lnTo>
                    <a:pt x="0" y="2047875"/>
                  </a:lnTo>
                  <a:lnTo>
                    <a:pt x="558" y="2096215"/>
                  </a:lnTo>
                  <a:lnTo>
                    <a:pt x="2223" y="2144282"/>
                  </a:lnTo>
                  <a:lnTo>
                    <a:pt x="4985" y="2192061"/>
                  </a:lnTo>
                  <a:lnTo>
                    <a:pt x="8830" y="2239541"/>
                  </a:lnTo>
                  <a:lnTo>
                    <a:pt x="13746" y="2286710"/>
                  </a:lnTo>
                  <a:lnTo>
                    <a:pt x="19720" y="2333554"/>
                  </a:lnTo>
                  <a:lnTo>
                    <a:pt x="26742" y="2380063"/>
                  </a:lnTo>
                  <a:lnTo>
                    <a:pt x="34797" y="2426223"/>
                  </a:lnTo>
                  <a:lnTo>
                    <a:pt x="43875" y="2472023"/>
                  </a:lnTo>
                  <a:lnTo>
                    <a:pt x="53962" y="2517450"/>
                  </a:lnTo>
                  <a:lnTo>
                    <a:pt x="65047" y="2562491"/>
                  </a:lnTo>
                  <a:lnTo>
                    <a:pt x="77117" y="2607135"/>
                  </a:lnTo>
                  <a:lnTo>
                    <a:pt x="90160" y="2651369"/>
                  </a:lnTo>
                  <a:lnTo>
                    <a:pt x="104164" y="2695181"/>
                  </a:lnTo>
                  <a:lnTo>
                    <a:pt x="119116" y="2738559"/>
                  </a:lnTo>
                  <a:lnTo>
                    <a:pt x="135004" y="2781490"/>
                  </a:lnTo>
                  <a:lnTo>
                    <a:pt x="151816" y="2823962"/>
                  </a:lnTo>
                  <a:lnTo>
                    <a:pt x="169540" y="2865962"/>
                  </a:lnTo>
                  <a:lnTo>
                    <a:pt x="188163" y="2907479"/>
                  </a:lnTo>
                  <a:lnTo>
                    <a:pt x="207674" y="2948501"/>
                  </a:lnTo>
                  <a:lnTo>
                    <a:pt x="228059" y="2989014"/>
                  </a:lnTo>
                  <a:lnTo>
                    <a:pt x="249307" y="3029007"/>
                  </a:lnTo>
                  <a:lnTo>
                    <a:pt x="271405" y="3068466"/>
                  </a:lnTo>
                  <a:lnTo>
                    <a:pt x="294341" y="3107381"/>
                  </a:lnTo>
                  <a:lnTo>
                    <a:pt x="318102" y="3145739"/>
                  </a:lnTo>
                  <a:lnTo>
                    <a:pt x="342678" y="3183527"/>
                  </a:lnTo>
                  <a:lnTo>
                    <a:pt x="368054" y="3220733"/>
                  </a:lnTo>
                  <a:lnTo>
                    <a:pt x="394220" y="3257345"/>
                  </a:lnTo>
                  <a:lnTo>
                    <a:pt x="421162" y="3293351"/>
                  </a:lnTo>
                  <a:lnTo>
                    <a:pt x="448869" y="3328738"/>
                  </a:lnTo>
                  <a:lnTo>
                    <a:pt x="477327" y="3363493"/>
                  </a:lnTo>
                  <a:lnTo>
                    <a:pt x="506526" y="3397606"/>
                  </a:lnTo>
                  <a:lnTo>
                    <a:pt x="536453" y="3431063"/>
                  </a:lnTo>
                  <a:lnTo>
                    <a:pt x="567094" y="3463852"/>
                  </a:lnTo>
                  <a:lnTo>
                    <a:pt x="598439" y="3495960"/>
                  </a:lnTo>
                  <a:lnTo>
                    <a:pt x="630475" y="3527376"/>
                  </a:lnTo>
                  <a:lnTo>
                    <a:pt x="663190" y="3558088"/>
                  </a:lnTo>
                  <a:lnTo>
                    <a:pt x="696570" y="3588082"/>
                  </a:lnTo>
                  <a:lnTo>
                    <a:pt x="730605" y="3617347"/>
                  </a:lnTo>
                  <a:lnTo>
                    <a:pt x="765282" y="3645871"/>
                  </a:lnTo>
                  <a:lnTo>
                    <a:pt x="800588" y="3673640"/>
                  </a:lnTo>
                  <a:lnTo>
                    <a:pt x="836511" y="3700643"/>
                  </a:lnTo>
                  <a:lnTo>
                    <a:pt x="873039" y="3726868"/>
                  </a:lnTo>
                  <a:lnTo>
                    <a:pt x="910160" y="3752302"/>
                  </a:lnTo>
                  <a:lnTo>
                    <a:pt x="947862" y="3776933"/>
                  </a:lnTo>
                  <a:lnTo>
                    <a:pt x="986132" y="3800748"/>
                  </a:lnTo>
                  <a:lnTo>
                    <a:pt x="1024957" y="3823736"/>
                  </a:lnTo>
                  <a:lnTo>
                    <a:pt x="1064327" y="3845884"/>
                  </a:lnTo>
                  <a:lnTo>
                    <a:pt x="1104227" y="3867179"/>
                  </a:lnTo>
                  <a:lnTo>
                    <a:pt x="1144647" y="3887610"/>
                  </a:lnTo>
                  <a:lnTo>
                    <a:pt x="1185574" y="3907164"/>
                  </a:lnTo>
                  <a:lnTo>
                    <a:pt x="1226995" y="3925829"/>
                  </a:lnTo>
                  <a:lnTo>
                    <a:pt x="1268899" y="3943593"/>
                  </a:lnTo>
                  <a:lnTo>
                    <a:pt x="1311273" y="3960443"/>
                  </a:lnTo>
                  <a:lnTo>
                    <a:pt x="1354104" y="3976367"/>
                  </a:lnTo>
                  <a:lnTo>
                    <a:pt x="1397382" y="3991352"/>
                  </a:lnTo>
                  <a:lnTo>
                    <a:pt x="1441092" y="4005388"/>
                  </a:lnTo>
                  <a:lnTo>
                    <a:pt x="1485223" y="4018460"/>
                  </a:lnTo>
                  <a:lnTo>
                    <a:pt x="1529764" y="4030557"/>
                  </a:lnTo>
                  <a:lnTo>
                    <a:pt x="1574700" y="4041666"/>
                  </a:lnTo>
                  <a:lnTo>
                    <a:pt x="1620021" y="4051776"/>
                  </a:lnTo>
                  <a:lnTo>
                    <a:pt x="1665714" y="4060874"/>
                  </a:lnTo>
                  <a:lnTo>
                    <a:pt x="1711767" y="4068948"/>
                  </a:lnTo>
                  <a:lnTo>
                    <a:pt x="1758167" y="4075985"/>
                  </a:lnTo>
                  <a:lnTo>
                    <a:pt x="1804902" y="4081973"/>
                  </a:lnTo>
                  <a:lnTo>
                    <a:pt x="1851960" y="4086900"/>
                  </a:lnTo>
                  <a:lnTo>
                    <a:pt x="1899328" y="4090753"/>
                  </a:lnTo>
                  <a:lnTo>
                    <a:pt x="1946995" y="4093521"/>
                  </a:lnTo>
                  <a:lnTo>
                    <a:pt x="1994949" y="4095190"/>
                  </a:lnTo>
                  <a:lnTo>
                    <a:pt x="2043176" y="4095750"/>
                  </a:lnTo>
                  <a:lnTo>
                    <a:pt x="2091397" y="4095190"/>
                  </a:lnTo>
                  <a:lnTo>
                    <a:pt x="2139345" y="4093521"/>
                  </a:lnTo>
                  <a:lnTo>
                    <a:pt x="2187007" y="4090753"/>
                  </a:lnTo>
                  <a:lnTo>
                    <a:pt x="2234371" y="4086900"/>
                  </a:lnTo>
                  <a:lnTo>
                    <a:pt x="2281424" y="4081973"/>
                  </a:lnTo>
                  <a:lnTo>
                    <a:pt x="2328154" y="4075985"/>
                  </a:lnTo>
                  <a:lnTo>
                    <a:pt x="2374550" y="4068948"/>
                  </a:lnTo>
                  <a:lnTo>
                    <a:pt x="2420598" y="4060874"/>
                  </a:lnTo>
                  <a:lnTo>
                    <a:pt x="2466287" y="4051776"/>
                  </a:lnTo>
                  <a:lnTo>
                    <a:pt x="2511604" y="4041666"/>
                  </a:lnTo>
                  <a:lnTo>
                    <a:pt x="2556536" y="4030557"/>
                  </a:lnTo>
                  <a:lnTo>
                    <a:pt x="2601073" y="4018460"/>
                  </a:lnTo>
                  <a:lnTo>
                    <a:pt x="2645201" y="4005388"/>
                  </a:lnTo>
                  <a:lnTo>
                    <a:pt x="2688908" y="3991352"/>
                  </a:lnTo>
                  <a:lnTo>
                    <a:pt x="2732181" y="3976367"/>
                  </a:lnTo>
                  <a:lnTo>
                    <a:pt x="2775010" y="3960443"/>
                  </a:lnTo>
                  <a:lnTo>
                    <a:pt x="2817380" y="3943593"/>
                  </a:lnTo>
                  <a:lnTo>
                    <a:pt x="2859281" y="3925829"/>
                  </a:lnTo>
                  <a:lnTo>
                    <a:pt x="2900699" y="3907164"/>
                  </a:lnTo>
                  <a:lnTo>
                    <a:pt x="2941623" y="3887610"/>
                  </a:lnTo>
                  <a:lnTo>
                    <a:pt x="2982040" y="3867179"/>
                  </a:lnTo>
                  <a:lnTo>
                    <a:pt x="3021938" y="3845884"/>
                  </a:lnTo>
                  <a:lnTo>
                    <a:pt x="3061305" y="3823736"/>
                  </a:lnTo>
                  <a:lnTo>
                    <a:pt x="3100128" y="3800748"/>
                  </a:lnTo>
                  <a:lnTo>
                    <a:pt x="3138396" y="3776933"/>
                  </a:lnTo>
                  <a:lnTo>
                    <a:pt x="3176095" y="3752302"/>
                  </a:lnTo>
                  <a:lnTo>
                    <a:pt x="3213214" y="3726868"/>
                  </a:lnTo>
                  <a:lnTo>
                    <a:pt x="3249741" y="3700643"/>
                  </a:lnTo>
                  <a:lnTo>
                    <a:pt x="3285662" y="3673640"/>
                  </a:lnTo>
                  <a:lnTo>
                    <a:pt x="3320966" y="3645871"/>
                  </a:lnTo>
                  <a:lnTo>
                    <a:pt x="3355641" y="3617347"/>
                  </a:lnTo>
                  <a:lnTo>
                    <a:pt x="3389674" y="3588082"/>
                  </a:lnTo>
                  <a:lnTo>
                    <a:pt x="3423053" y="3558088"/>
                  </a:lnTo>
                  <a:lnTo>
                    <a:pt x="3455766" y="3527376"/>
                  </a:lnTo>
                  <a:lnTo>
                    <a:pt x="3487801" y="3495960"/>
                  </a:lnTo>
                  <a:lnTo>
                    <a:pt x="3519144" y="3463852"/>
                  </a:lnTo>
                  <a:lnTo>
                    <a:pt x="3549785" y="3431063"/>
                  </a:lnTo>
                  <a:lnTo>
                    <a:pt x="3579710" y="3397606"/>
                  </a:lnTo>
                  <a:lnTo>
                    <a:pt x="3608908" y="3363493"/>
                  </a:lnTo>
                  <a:lnTo>
                    <a:pt x="3637365" y="3328738"/>
                  </a:lnTo>
                  <a:lnTo>
                    <a:pt x="3665071" y="3293351"/>
                  </a:lnTo>
                  <a:lnTo>
                    <a:pt x="3692012" y="3257345"/>
                  </a:lnTo>
                  <a:lnTo>
                    <a:pt x="3718177" y="3220733"/>
                  </a:lnTo>
                  <a:lnTo>
                    <a:pt x="3743553" y="3183527"/>
                  </a:lnTo>
                  <a:lnTo>
                    <a:pt x="3768127" y="3145739"/>
                  </a:lnTo>
                  <a:lnTo>
                    <a:pt x="3791889" y="3107381"/>
                  </a:lnTo>
                  <a:lnTo>
                    <a:pt x="3814824" y="3068466"/>
                  </a:lnTo>
                  <a:lnTo>
                    <a:pt x="3836921" y="3029007"/>
                  </a:lnTo>
                  <a:lnTo>
                    <a:pt x="3858169" y="2989014"/>
                  </a:lnTo>
                  <a:lnTo>
                    <a:pt x="3878553" y="2948501"/>
                  </a:lnTo>
                  <a:lnTo>
                    <a:pt x="3898063" y="2907479"/>
                  </a:lnTo>
                  <a:lnTo>
                    <a:pt x="3916686" y="2865962"/>
                  </a:lnTo>
                  <a:lnTo>
                    <a:pt x="3934409" y="2823962"/>
                  </a:lnTo>
                  <a:lnTo>
                    <a:pt x="3951221" y="2781490"/>
                  </a:lnTo>
                  <a:lnTo>
                    <a:pt x="3967109" y="2738559"/>
                  </a:lnTo>
                  <a:lnTo>
                    <a:pt x="3982061" y="2695181"/>
                  </a:lnTo>
                  <a:lnTo>
                    <a:pt x="3996065" y="2651369"/>
                  </a:lnTo>
                  <a:lnTo>
                    <a:pt x="4009107" y="2607135"/>
                  </a:lnTo>
                  <a:lnTo>
                    <a:pt x="4021177" y="2562491"/>
                  </a:lnTo>
                  <a:lnTo>
                    <a:pt x="4032262" y="2517450"/>
                  </a:lnTo>
                  <a:lnTo>
                    <a:pt x="4042349" y="2472023"/>
                  </a:lnTo>
                  <a:lnTo>
                    <a:pt x="4051427" y="2426223"/>
                  </a:lnTo>
                  <a:lnTo>
                    <a:pt x="4059482" y="2380063"/>
                  </a:lnTo>
                  <a:lnTo>
                    <a:pt x="4066504" y="2333554"/>
                  </a:lnTo>
                  <a:lnTo>
                    <a:pt x="4072478" y="2286710"/>
                  </a:lnTo>
                  <a:lnTo>
                    <a:pt x="4077394" y="2239541"/>
                  </a:lnTo>
                  <a:lnTo>
                    <a:pt x="4081239" y="2192061"/>
                  </a:lnTo>
                  <a:lnTo>
                    <a:pt x="4084001" y="2144282"/>
                  </a:lnTo>
                  <a:lnTo>
                    <a:pt x="4085666" y="2096215"/>
                  </a:lnTo>
                  <a:lnTo>
                    <a:pt x="4086225" y="2047875"/>
                  </a:lnTo>
                  <a:lnTo>
                    <a:pt x="4085666" y="1999534"/>
                  </a:lnTo>
                  <a:lnTo>
                    <a:pt x="4084001" y="1951467"/>
                  </a:lnTo>
                  <a:lnTo>
                    <a:pt x="4081239" y="1903688"/>
                  </a:lnTo>
                  <a:lnTo>
                    <a:pt x="4077394" y="1856208"/>
                  </a:lnTo>
                  <a:lnTo>
                    <a:pt x="4072478" y="1809039"/>
                  </a:lnTo>
                  <a:lnTo>
                    <a:pt x="4066504" y="1762195"/>
                  </a:lnTo>
                  <a:lnTo>
                    <a:pt x="4059482" y="1715686"/>
                  </a:lnTo>
                  <a:lnTo>
                    <a:pt x="4051427" y="1669526"/>
                  </a:lnTo>
                  <a:lnTo>
                    <a:pt x="4042349" y="1623726"/>
                  </a:lnTo>
                  <a:lnTo>
                    <a:pt x="4032262" y="1578299"/>
                  </a:lnTo>
                  <a:lnTo>
                    <a:pt x="4021177" y="1533258"/>
                  </a:lnTo>
                  <a:lnTo>
                    <a:pt x="4009107" y="1488614"/>
                  </a:lnTo>
                  <a:lnTo>
                    <a:pt x="3996065" y="1444380"/>
                  </a:lnTo>
                  <a:lnTo>
                    <a:pt x="3982061" y="1400568"/>
                  </a:lnTo>
                  <a:lnTo>
                    <a:pt x="3967109" y="1357190"/>
                  </a:lnTo>
                  <a:lnTo>
                    <a:pt x="3951221" y="1314259"/>
                  </a:lnTo>
                  <a:lnTo>
                    <a:pt x="3934409" y="1271787"/>
                  </a:lnTo>
                  <a:lnTo>
                    <a:pt x="3916686" y="1229787"/>
                  </a:lnTo>
                  <a:lnTo>
                    <a:pt x="3898063" y="1188270"/>
                  </a:lnTo>
                  <a:lnTo>
                    <a:pt x="3878553" y="1147248"/>
                  </a:lnTo>
                  <a:lnTo>
                    <a:pt x="3858169" y="1106735"/>
                  </a:lnTo>
                  <a:lnTo>
                    <a:pt x="3836921" y="1066742"/>
                  </a:lnTo>
                  <a:lnTo>
                    <a:pt x="3814824" y="1027283"/>
                  </a:lnTo>
                  <a:lnTo>
                    <a:pt x="3791889" y="988368"/>
                  </a:lnTo>
                  <a:lnTo>
                    <a:pt x="3768127" y="950010"/>
                  </a:lnTo>
                  <a:lnTo>
                    <a:pt x="3743553" y="912222"/>
                  </a:lnTo>
                  <a:lnTo>
                    <a:pt x="3718177" y="875016"/>
                  </a:lnTo>
                  <a:lnTo>
                    <a:pt x="3692012" y="838404"/>
                  </a:lnTo>
                  <a:lnTo>
                    <a:pt x="3665071" y="802398"/>
                  </a:lnTo>
                  <a:lnTo>
                    <a:pt x="3637365" y="767011"/>
                  </a:lnTo>
                  <a:lnTo>
                    <a:pt x="3608908" y="732256"/>
                  </a:lnTo>
                  <a:lnTo>
                    <a:pt x="3579710" y="698143"/>
                  </a:lnTo>
                  <a:lnTo>
                    <a:pt x="3549785" y="664686"/>
                  </a:lnTo>
                  <a:lnTo>
                    <a:pt x="3519144" y="631897"/>
                  </a:lnTo>
                  <a:lnTo>
                    <a:pt x="3487801" y="599789"/>
                  </a:lnTo>
                  <a:lnTo>
                    <a:pt x="3455766" y="568373"/>
                  </a:lnTo>
                  <a:lnTo>
                    <a:pt x="3423053" y="537661"/>
                  </a:lnTo>
                  <a:lnTo>
                    <a:pt x="3389674" y="507667"/>
                  </a:lnTo>
                  <a:lnTo>
                    <a:pt x="3355641" y="478402"/>
                  </a:lnTo>
                  <a:lnTo>
                    <a:pt x="3320966" y="449878"/>
                  </a:lnTo>
                  <a:lnTo>
                    <a:pt x="3285662" y="422109"/>
                  </a:lnTo>
                  <a:lnTo>
                    <a:pt x="3249741" y="395106"/>
                  </a:lnTo>
                  <a:lnTo>
                    <a:pt x="3213214" y="368881"/>
                  </a:lnTo>
                  <a:lnTo>
                    <a:pt x="3176095" y="343447"/>
                  </a:lnTo>
                  <a:lnTo>
                    <a:pt x="3138396" y="318816"/>
                  </a:lnTo>
                  <a:lnTo>
                    <a:pt x="3100128" y="295001"/>
                  </a:lnTo>
                  <a:lnTo>
                    <a:pt x="3061305" y="272013"/>
                  </a:lnTo>
                  <a:lnTo>
                    <a:pt x="3021938" y="249865"/>
                  </a:lnTo>
                  <a:lnTo>
                    <a:pt x="2982040" y="228570"/>
                  </a:lnTo>
                  <a:lnTo>
                    <a:pt x="2941623" y="208139"/>
                  </a:lnTo>
                  <a:lnTo>
                    <a:pt x="2900699" y="188585"/>
                  </a:lnTo>
                  <a:lnTo>
                    <a:pt x="2859281" y="169920"/>
                  </a:lnTo>
                  <a:lnTo>
                    <a:pt x="2817380" y="152156"/>
                  </a:lnTo>
                  <a:lnTo>
                    <a:pt x="2775010" y="135306"/>
                  </a:lnTo>
                  <a:lnTo>
                    <a:pt x="2732181" y="119382"/>
                  </a:lnTo>
                  <a:lnTo>
                    <a:pt x="2688908" y="104397"/>
                  </a:lnTo>
                  <a:lnTo>
                    <a:pt x="2645201" y="90361"/>
                  </a:lnTo>
                  <a:lnTo>
                    <a:pt x="2601073" y="77289"/>
                  </a:lnTo>
                  <a:lnTo>
                    <a:pt x="2556536" y="65192"/>
                  </a:lnTo>
                  <a:lnTo>
                    <a:pt x="2511604" y="54083"/>
                  </a:lnTo>
                  <a:lnTo>
                    <a:pt x="2466287" y="43973"/>
                  </a:lnTo>
                  <a:lnTo>
                    <a:pt x="2420598" y="34875"/>
                  </a:lnTo>
                  <a:lnTo>
                    <a:pt x="2374550" y="26801"/>
                  </a:lnTo>
                  <a:lnTo>
                    <a:pt x="2328154" y="19764"/>
                  </a:lnTo>
                  <a:lnTo>
                    <a:pt x="2281424" y="13776"/>
                  </a:lnTo>
                  <a:lnTo>
                    <a:pt x="2234371" y="8849"/>
                  </a:lnTo>
                  <a:lnTo>
                    <a:pt x="2187007" y="4996"/>
                  </a:lnTo>
                  <a:lnTo>
                    <a:pt x="2139345" y="2228"/>
                  </a:lnTo>
                  <a:lnTo>
                    <a:pt x="2091397" y="559"/>
                  </a:lnTo>
                  <a:lnTo>
                    <a:pt x="2043176" y="0"/>
                  </a:lnTo>
                  <a:close/>
                </a:path>
              </a:pathLst>
            </a:custGeom>
            <a:solidFill>
              <a:srgbClr val="FFFFFF"/>
            </a:solidFill>
          </p:spPr>
          <p:txBody>
            <a:bodyPr wrap="square" lIns="0" tIns="0" rIns="0" bIns="0" rtlCol="0"/>
            <a:lstStyle/>
            <a:p>
              <a:endParaRPr/>
            </a:p>
          </p:txBody>
        </p:sp>
      </p:grpSp>
      <p:sp>
        <p:nvSpPr>
          <p:cNvPr id="6" name="object 6"/>
          <p:cNvSpPr txBox="1"/>
          <p:nvPr/>
        </p:nvSpPr>
        <p:spPr>
          <a:xfrm>
            <a:off x="2895600" y="4457700"/>
            <a:ext cx="3410585" cy="1866264"/>
          </a:xfrm>
          <a:prstGeom prst="rect">
            <a:avLst/>
          </a:prstGeom>
        </p:spPr>
        <p:txBody>
          <a:bodyPr vert="horz" wrap="square" lIns="0" tIns="2540" rIns="0" bIns="0" rtlCol="0">
            <a:spAutoFit/>
          </a:bodyPr>
          <a:lstStyle/>
          <a:p>
            <a:pPr marL="12700" marR="5080" indent="953135">
              <a:lnSpc>
                <a:spcPct val="101200"/>
              </a:lnSpc>
              <a:spcBef>
                <a:spcPts val="20"/>
              </a:spcBef>
            </a:pPr>
            <a:r>
              <a:rPr sz="6000" spc="520" dirty="0">
                <a:latin typeface="Arial"/>
                <a:cs typeface="Arial"/>
              </a:rPr>
              <a:t>Our </a:t>
            </a:r>
            <a:r>
              <a:rPr sz="6000" spc="590" dirty="0">
                <a:latin typeface="Arial"/>
                <a:cs typeface="Arial"/>
              </a:rPr>
              <a:t>Purpose</a:t>
            </a:r>
            <a:endParaRPr sz="6000" dirty="0">
              <a:latin typeface="Arial"/>
              <a:cs typeface="Arial"/>
            </a:endParaRPr>
          </a:p>
        </p:txBody>
      </p:sp>
      <p:sp>
        <p:nvSpPr>
          <p:cNvPr id="7" name="object 7"/>
          <p:cNvSpPr txBox="1"/>
          <p:nvPr/>
        </p:nvSpPr>
        <p:spPr>
          <a:xfrm>
            <a:off x="8382000" y="2891878"/>
            <a:ext cx="6019800" cy="1773884"/>
          </a:xfrm>
          <a:prstGeom prst="rect">
            <a:avLst/>
          </a:prstGeom>
        </p:spPr>
        <p:txBody>
          <a:bodyPr vert="horz" wrap="square" lIns="0" tIns="12065" rIns="0" bIns="0" rtlCol="0">
            <a:spAutoFit/>
          </a:bodyPr>
          <a:lstStyle/>
          <a:p>
            <a:pPr marL="1086485" marR="5080" indent="-1073785" algn="l">
              <a:lnSpc>
                <a:spcPct val="112599"/>
              </a:lnSpc>
              <a:spcBef>
                <a:spcPts val="95"/>
              </a:spcBef>
            </a:pPr>
            <a:r>
              <a:rPr lang="en-US" sz="2000" dirty="0">
                <a:latin typeface="Arial"/>
                <a:cs typeface="Arial"/>
              </a:rPr>
              <a:t>To deliver intelligent Automation and AI solutions that</a:t>
            </a:r>
          </a:p>
          <a:p>
            <a:pPr marL="1086485" marR="5080" indent="-1073785" algn="l">
              <a:lnSpc>
                <a:spcPct val="112599"/>
              </a:lnSpc>
              <a:spcBef>
                <a:spcPts val="95"/>
              </a:spcBef>
            </a:pPr>
            <a:r>
              <a:rPr lang="en-US" sz="2000" dirty="0">
                <a:latin typeface="Arial"/>
                <a:cs typeface="Arial"/>
              </a:rPr>
              <a:t>empower organizations in Mortgage,</a:t>
            </a:r>
          </a:p>
          <a:p>
            <a:pPr marL="1086485" marR="5080" indent="-1073785" algn="l">
              <a:lnSpc>
                <a:spcPct val="112599"/>
              </a:lnSpc>
              <a:spcBef>
                <a:spcPts val="95"/>
              </a:spcBef>
            </a:pPr>
            <a:r>
              <a:rPr lang="en-US" sz="2000" dirty="0">
                <a:latin typeface="Arial"/>
                <a:cs typeface="Arial"/>
              </a:rPr>
              <a:t>BFSI/Healthcare, Commerce, and Legal domains to</a:t>
            </a:r>
          </a:p>
          <a:p>
            <a:pPr marL="1086485" marR="5080" indent="-1073785" algn="l">
              <a:lnSpc>
                <a:spcPct val="112599"/>
              </a:lnSpc>
              <a:spcBef>
                <a:spcPts val="95"/>
              </a:spcBef>
            </a:pPr>
            <a:r>
              <a:rPr lang="en-US" sz="2000" dirty="0">
                <a:latin typeface="Arial"/>
                <a:cs typeface="Arial"/>
              </a:rPr>
              <a:t>achieve superior customer outcomes and operational </a:t>
            </a:r>
          </a:p>
          <a:p>
            <a:pPr marL="1086485" marR="5080" indent="-1073785" algn="l">
              <a:lnSpc>
                <a:spcPct val="112599"/>
              </a:lnSpc>
              <a:spcBef>
                <a:spcPts val="95"/>
              </a:spcBef>
            </a:pPr>
            <a:r>
              <a:rPr lang="en-US" sz="2000" dirty="0">
                <a:latin typeface="Arial"/>
                <a:cs typeface="Arial"/>
              </a:rPr>
              <a:t>excellence.</a:t>
            </a:r>
            <a:endParaRPr sz="2000" dirty="0">
              <a:latin typeface="Arial"/>
              <a:cs typeface="Arial"/>
            </a:endParaRPr>
          </a:p>
        </p:txBody>
      </p:sp>
      <p:sp>
        <p:nvSpPr>
          <p:cNvPr id="8" name="object 8"/>
          <p:cNvSpPr txBox="1">
            <a:spLocks noGrp="1"/>
          </p:cNvSpPr>
          <p:nvPr>
            <p:ph type="title"/>
          </p:nvPr>
        </p:nvSpPr>
        <p:spPr>
          <a:xfrm>
            <a:off x="11063351" y="1652440"/>
            <a:ext cx="3163570" cy="1135380"/>
          </a:xfrm>
          <a:prstGeom prst="rect">
            <a:avLst/>
          </a:prstGeom>
        </p:spPr>
        <p:txBody>
          <a:bodyPr vert="horz" wrap="square" lIns="0" tIns="16510" rIns="0" bIns="0" rtlCol="0">
            <a:spAutoFit/>
          </a:bodyPr>
          <a:lstStyle/>
          <a:p>
            <a:pPr marL="12700">
              <a:lnSpc>
                <a:spcPct val="100000"/>
              </a:lnSpc>
              <a:spcBef>
                <a:spcPts val="130"/>
              </a:spcBef>
            </a:pPr>
            <a:r>
              <a:rPr sz="7250" spc="800" dirty="0"/>
              <a:t>Vision</a:t>
            </a:r>
            <a:endParaRPr sz="7250" dirty="0"/>
          </a:p>
        </p:txBody>
      </p:sp>
      <p:sp>
        <p:nvSpPr>
          <p:cNvPr id="9" name="object 9"/>
          <p:cNvSpPr/>
          <p:nvPr/>
        </p:nvSpPr>
        <p:spPr>
          <a:xfrm>
            <a:off x="11937365" y="2719240"/>
            <a:ext cx="2312035" cy="0"/>
          </a:xfrm>
          <a:custGeom>
            <a:avLst/>
            <a:gdLst/>
            <a:ahLst/>
            <a:cxnLst/>
            <a:rect l="l" t="t" r="r" b="b"/>
            <a:pathLst>
              <a:path w="2312034">
                <a:moveTo>
                  <a:pt x="2312034" y="0"/>
                </a:moveTo>
                <a:lnTo>
                  <a:pt x="0" y="0"/>
                </a:lnTo>
              </a:path>
            </a:pathLst>
          </a:custGeom>
          <a:ln w="19050">
            <a:solidFill>
              <a:srgbClr val="000000"/>
            </a:solidFill>
          </a:ln>
        </p:spPr>
        <p:txBody>
          <a:bodyPr wrap="square" lIns="0" tIns="0" rIns="0" bIns="0" rtlCol="0"/>
          <a:lstStyle/>
          <a:p>
            <a:endParaRPr/>
          </a:p>
        </p:txBody>
      </p:sp>
      <p:sp>
        <p:nvSpPr>
          <p:cNvPr id="10" name="object 10"/>
          <p:cNvSpPr txBox="1"/>
          <p:nvPr/>
        </p:nvSpPr>
        <p:spPr>
          <a:xfrm>
            <a:off x="10342880" y="5914179"/>
            <a:ext cx="3885565" cy="1135380"/>
          </a:xfrm>
          <a:prstGeom prst="rect">
            <a:avLst/>
          </a:prstGeom>
        </p:spPr>
        <p:txBody>
          <a:bodyPr vert="horz" wrap="square" lIns="0" tIns="16510" rIns="0" bIns="0" rtlCol="0">
            <a:spAutoFit/>
          </a:bodyPr>
          <a:lstStyle/>
          <a:p>
            <a:pPr marL="12700">
              <a:lnSpc>
                <a:spcPct val="100000"/>
              </a:lnSpc>
              <a:spcBef>
                <a:spcPts val="130"/>
              </a:spcBef>
            </a:pPr>
            <a:r>
              <a:rPr sz="7250" spc="805" dirty="0">
                <a:latin typeface="Arial"/>
                <a:cs typeface="Arial"/>
              </a:rPr>
              <a:t>Mission</a:t>
            </a:r>
            <a:endParaRPr sz="7250">
              <a:latin typeface="Arial"/>
              <a:cs typeface="Arial"/>
            </a:endParaRPr>
          </a:p>
        </p:txBody>
      </p:sp>
      <p:sp>
        <p:nvSpPr>
          <p:cNvPr id="11" name="object 11"/>
          <p:cNvSpPr/>
          <p:nvPr/>
        </p:nvSpPr>
        <p:spPr>
          <a:xfrm>
            <a:off x="11896725" y="7110265"/>
            <a:ext cx="2312670" cy="0"/>
          </a:xfrm>
          <a:custGeom>
            <a:avLst/>
            <a:gdLst/>
            <a:ahLst/>
            <a:cxnLst/>
            <a:rect l="l" t="t" r="r" b="b"/>
            <a:pathLst>
              <a:path w="2312669">
                <a:moveTo>
                  <a:pt x="2312161" y="0"/>
                </a:moveTo>
                <a:lnTo>
                  <a:pt x="0" y="0"/>
                </a:lnTo>
              </a:path>
            </a:pathLst>
          </a:custGeom>
          <a:ln w="19050">
            <a:solidFill>
              <a:srgbClr val="000000"/>
            </a:solidFill>
          </a:ln>
        </p:spPr>
        <p:txBody>
          <a:bodyPr wrap="square" lIns="0" tIns="0" rIns="0" bIns="0" rtlCol="0"/>
          <a:lstStyle/>
          <a:p>
            <a:endParaRPr/>
          </a:p>
        </p:txBody>
      </p:sp>
      <p:sp>
        <p:nvSpPr>
          <p:cNvPr id="12" name="object 12"/>
          <p:cNvSpPr txBox="1"/>
          <p:nvPr/>
        </p:nvSpPr>
        <p:spPr>
          <a:xfrm>
            <a:off x="8458200" y="7367440"/>
            <a:ext cx="5726430" cy="1052660"/>
          </a:xfrm>
          <a:prstGeom prst="rect">
            <a:avLst/>
          </a:prstGeom>
        </p:spPr>
        <p:txBody>
          <a:bodyPr vert="horz" wrap="square" lIns="0" tIns="12065" rIns="0" bIns="0" rtlCol="0">
            <a:spAutoFit/>
          </a:bodyPr>
          <a:lstStyle/>
          <a:p>
            <a:pPr marL="1168400" marR="5080" indent="-1156335" algn="l">
              <a:lnSpc>
                <a:spcPct val="112599"/>
              </a:lnSpc>
              <a:spcBef>
                <a:spcPts val="95"/>
              </a:spcBef>
            </a:pPr>
            <a:r>
              <a:rPr sz="2000" dirty="0">
                <a:latin typeface="Arial"/>
                <a:cs typeface="Arial"/>
              </a:rPr>
              <a:t>Make</a:t>
            </a:r>
            <a:r>
              <a:rPr sz="2000" spc="-5" dirty="0">
                <a:latin typeface="Arial"/>
                <a:cs typeface="Arial"/>
              </a:rPr>
              <a:t> </a:t>
            </a:r>
            <a:r>
              <a:rPr sz="2000" dirty="0">
                <a:latin typeface="Arial"/>
                <a:cs typeface="Arial"/>
              </a:rPr>
              <a:t>advanced AI</a:t>
            </a:r>
            <a:r>
              <a:rPr lang="en-IN" sz="2000" dirty="0">
                <a:latin typeface="Arial"/>
                <a:cs typeface="Arial"/>
              </a:rPr>
              <a:t> Solution</a:t>
            </a:r>
            <a:r>
              <a:rPr sz="2000" spc="-35" dirty="0">
                <a:latin typeface="Arial"/>
                <a:cs typeface="Arial"/>
              </a:rPr>
              <a:t> </a:t>
            </a:r>
            <a:r>
              <a:rPr sz="2000" dirty="0">
                <a:latin typeface="Arial"/>
                <a:cs typeface="Arial"/>
              </a:rPr>
              <a:t>useful and</a:t>
            </a:r>
            <a:endParaRPr lang="en-IN" sz="2000" dirty="0">
              <a:latin typeface="Arial"/>
              <a:cs typeface="Arial"/>
            </a:endParaRPr>
          </a:p>
          <a:p>
            <a:pPr marL="1168400" marR="5080" indent="-1156335" algn="l">
              <a:lnSpc>
                <a:spcPct val="112599"/>
              </a:lnSpc>
              <a:spcBef>
                <a:spcPts val="95"/>
              </a:spcBef>
            </a:pPr>
            <a:r>
              <a:rPr sz="2000" spc="-10" dirty="0">
                <a:latin typeface="Arial"/>
                <a:cs typeface="Arial"/>
              </a:rPr>
              <a:t>affordable—shipped </a:t>
            </a:r>
            <a:r>
              <a:rPr sz="2000" dirty="0">
                <a:latin typeface="Arial"/>
                <a:cs typeface="Arial"/>
              </a:rPr>
              <a:t>quickly,</a:t>
            </a:r>
            <a:r>
              <a:rPr sz="2000" spc="-70" dirty="0">
                <a:latin typeface="Arial"/>
                <a:cs typeface="Arial"/>
              </a:rPr>
              <a:t> </a:t>
            </a:r>
            <a:r>
              <a:rPr sz="2000" dirty="0">
                <a:latin typeface="Arial"/>
                <a:cs typeface="Arial"/>
              </a:rPr>
              <a:t>run</a:t>
            </a:r>
            <a:r>
              <a:rPr sz="2000" spc="-25" dirty="0">
                <a:latin typeface="Arial"/>
                <a:cs typeface="Arial"/>
              </a:rPr>
              <a:t> </a:t>
            </a:r>
            <a:r>
              <a:rPr sz="2000" dirty="0">
                <a:latin typeface="Arial"/>
                <a:cs typeface="Arial"/>
              </a:rPr>
              <a:t>responsibly,</a:t>
            </a:r>
            <a:r>
              <a:rPr sz="2000" spc="10" dirty="0">
                <a:latin typeface="Arial"/>
                <a:cs typeface="Arial"/>
              </a:rPr>
              <a:t> </a:t>
            </a:r>
            <a:r>
              <a:rPr sz="2000" dirty="0">
                <a:latin typeface="Arial"/>
                <a:cs typeface="Arial"/>
              </a:rPr>
              <a:t>and</a:t>
            </a:r>
            <a:r>
              <a:rPr sz="2000" spc="-25" dirty="0">
                <a:latin typeface="Arial"/>
                <a:cs typeface="Arial"/>
              </a:rPr>
              <a:t> </a:t>
            </a:r>
            <a:endParaRPr lang="en-IN" sz="2000" spc="-25" dirty="0">
              <a:latin typeface="Arial"/>
              <a:cs typeface="Arial"/>
            </a:endParaRPr>
          </a:p>
          <a:p>
            <a:pPr marL="1168400" marR="5080" indent="-1156335" algn="l">
              <a:lnSpc>
                <a:spcPct val="112599"/>
              </a:lnSpc>
              <a:spcBef>
                <a:spcPts val="95"/>
              </a:spcBef>
            </a:pPr>
            <a:r>
              <a:rPr lang="en-IN" sz="2000" spc="-25" dirty="0">
                <a:latin typeface="Arial"/>
                <a:cs typeface="Arial"/>
              </a:rPr>
              <a:t>s</a:t>
            </a:r>
            <a:r>
              <a:rPr sz="2000" dirty="0">
                <a:latin typeface="Arial"/>
                <a:cs typeface="Arial"/>
              </a:rPr>
              <a:t>c</a:t>
            </a:r>
            <a:r>
              <a:rPr lang="en-IN" sz="2000" dirty="0" err="1">
                <a:latin typeface="Arial"/>
                <a:cs typeface="Arial"/>
              </a:rPr>
              <a:t>aled</a:t>
            </a:r>
            <a:r>
              <a:rPr sz="2000" spc="-25" dirty="0">
                <a:latin typeface="Arial"/>
                <a:cs typeface="Arial"/>
              </a:rPr>
              <a:t> </a:t>
            </a:r>
            <a:r>
              <a:rPr sz="2000" spc="-20" dirty="0">
                <a:latin typeface="Arial"/>
                <a:cs typeface="Arial"/>
              </a:rPr>
              <a:t>with</a:t>
            </a:r>
            <a:r>
              <a:rPr lang="en-IN" sz="2000" spc="-20" dirty="0">
                <a:latin typeface="Arial"/>
                <a:cs typeface="Arial"/>
              </a:rPr>
              <a:t> </a:t>
            </a:r>
            <a:r>
              <a:rPr sz="2000" spc="-10" dirty="0">
                <a:latin typeface="Arial"/>
                <a:cs typeface="Arial"/>
              </a:rPr>
              <a:t>customers.</a:t>
            </a:r>
            <a:endParaRPr sz="2000" dirty="0">
              <a:latin typeface="Arial"/>
              <a:cs typeface="Arial"/>
            </a:endParaRPr>
          </a:p>
        </p:txBody>
      </p:sp>
      <p:sp>
        <p:nvSpPr>
          <p:cNvPr id="13" name="object 13"/>
          <p:cNvSpPr/>
          <p:nvPr/>
        </p:nvSpPr>
        <p:spPr>
          <a:xfrm>
            <a:off x="-1" y="0"/>
            <a:ext cx="1066801" cy="9545002"/>
          </a:xfrm>
          <a:custGeom>
            <a:avLst/>
            <a:gdLst/>
            <a:ahLst/>
            <a:cxnLst/>
            <a:rect l="l" t="t" r="r" b="b"/>
            <a:pathLst>
              <a:path w="847725" h="1905000">
                <a:moveTo>
                  <a:pt x="847725" y="0"/>
                </a:moveTo>
                <a:lnTo>
                  <a:pt x="0" y="0"/>
                </a:lnTo>
                <a:lnTo>
                  <a:pt x="0" y="1905000"/>
                </a:lnTo>
                <a:lnTo>
                  <a:pt x="847725" y="1905000"/>
                </a:lnTo>
                <a:lnTo>
                  <a:pt x="847725" y="0"/>
                </a:lnTo>
                <a:close/>
              </a:path>
            </a:pathLst>
          </a:custGeom>
          <a:solidFill>
            <a:schemeClr val="accent1"/>
          </a:solidFill>
        </p:spPr>
        <p:txBody>
          <a:bodyPr wrap="square" lIns="0" tIns="0" rIns="0" bIns="0" rtlCol="0"/>
          <a:lstStyle/>
          <a:p>
            <a:endParaRPr/>
          </a:p>
        </p:txBody>
      </p:sp>
      <p:sp>
        <p:nvSpPr>
          <p:cNvPr id="15" name="object 15"/>
          <p:cNvSpPr txBox="1"/>
          <p:nvPr/>
        </p:nvSpPr>
        <p:spPr>
          <a:xfrm>
            <a:off x="4419600" y="9545002"/>
            <a:ext cx="9624695" cy="254557"/>
          </a:xfrm>
          <a:prstGeom prst="rect">
            <a:avLst/>
          </a:prstGeom>
        </p:spPr>
        <p:txBody>
          <a:bodyPr vert="horz" wrap="square" lIns="0" tIns="15875" rIns="0" bIns="0" rtlCol="0">
            <a:spAutoFit/>
          </a:bodyPr>
          <a:lstStyle/>
          <a:p>
            <a:pPr marL="12700">
              <a:lnSpc>
                <a:spcPct val="100000"/>
              </a:lnSpc>
              <a:spcBef>
                <a:spcPts val="125"/>
              </a:spcBef>
            </a:pPr>
            <a:r>
              <a:rPr sz="1550" b="1" dirty="0">
                <a:latin typeface="Arial"/>
                <a:cs typeface="Arial"/>
              </a:rPr>
              <a:t>Outcome</a:t>
            </a:r>
            <a:r>
              <a:rPr sz="1550" b="1" spc="114" dirty="0">
                <a:latin typeface="Arial"/>
                <a:cs typeface="Arial"/>
              </a:rPr>
              <a:t> </a:t>
            </a:r>
            <a:r>
              <a:rPr lang="en-US" sz="1550" b="1" dirty="0">
                <a:latin typeface="Arial"/>
                <a:cs typeface="Arial"/>
              </a:rPr>
              <a:t>with agility &amp; </a:t>
            </a:r>
            <a:r>
              <a:rPr sz="1550" b="1" dirty="0">
                <a:latin typeface="Arial"/>
                <a:cs typeface="Arial"/>
              </a:rPr>
              <a:t>Speed</a:t>
            </a:r>
            <a:r>
              <a:rPr sz="1550" b="1" spc="140" dirty="0">
                <a:latin typeface="Arial"/>
                <a:cs typeface="Arial"/>
              </a:rPr>
              <a:t> </a:t>
            </a:r>
            <a:r>
              <a:rPr sz="1550" b="1" dirty="0">
                <a:latin typeface="Arial"/>
                <a:cs typeface="Arial"/>
              </a:rPr>
              <a:t>-</a:t>
            </a:r>
            <a:r>
              <a:rPr sz="1550" b="1" spc="105" dirty="0">
                <a:latin typeface="Arial"/>
                <a:cs typeface="Arial"/>
              </a:rPr>
              <a:t> </a:t>
            </a:r>
            <a:r>
              <a:rPr sz="1550" b="1" dirty="0">
                <a:latin typeface="Arial"/>
                <a:cs typeface="Arial"/>
              </a:rPr>
              <a:t>Reuse</a:t>
            </a:r>
            <a:r>
              <a:rPr sz="1550" b="1" spc="120" dirty="0">
                <a:latin typeface="Arial"/>
                <a:cs typeface="Arial"/>
              </a:rPr>
              <a:t> </a:t>
            </a:r>
            <a:r>
              <a:rPr sz="1550" b="1" dirty="0">
                <a:latin typeface="Arial"/>
                <a:cs typeface="Arial"/>
              </a:rPr>
              <a:t>before</a:t>
            </a:r>
            <a:r>
              <a:rPr sz="1550" b="1" spc="114" dirty="0">
                <a:latin typeface="Arial"/>
                <a:cs typeface="Arial"/>
              </a:rPr>
              <a:t> </a:t>
            </a:r>
            <a:r>
              <a:rPr sz="1550" b="1" dirty="0">
                <a:latin typeface="Arial"/>
                <a:cs typeface="Arial"/>
              </a:rPr>
              <a:t>reinvent</a:t>
            </a:r>
            <a:r>
              <a:rPr sz="1550" b="1" spc="114" dirty="0">
                <a:latin typeface="Arial"/>
                <a:cs typeface="Arial"/>
              </a:rPr>
              <a:t>  </a:t>
            </a:r>
            <a:r>
              <a:rPr sz="1550" b="1" dirty="0">
                <a:latin typeface="Arial"/>
                <a:cs typeface="Arial"/>
              </a:rPr>
              <a:t>-</a:t>
            </a:r>
            <a:r>
              <a:rPr sz="1550" b="1" spc="105" dirty="0">
                <a:latin typeface="Arial"/>
                <a:cs typeface="Arial"/>
              </a:rPr>
              <a:t> </a:t>
            </a:r>
            <a:r>
              <a:rPr lang="en-US" sz="1550" b="1" spc="105" dirty="0">
                <a:latin typeface="Arial"/>
                <a:cs typeface="Arial"/>
              </a:rPr>
              <a:t>Information and Data </a:t>
            </a:r>
            <a:r>
              <a:rPr sz="1550" b="1" dirty="0">
                <a:latin typeface="Arial"/>
                <a:cs typeface="Arial"/>
              </a:rPr>
              <a:t>Privacy</a:t>
            </a:r>
            <a:r>
              <a:rPr sz="1550" b="1" spc="120" dirty="0">
                <a:latin typeface="Arial"/>
                <a:cs typeface="Arial"/>
              </a:rPr>
              <a:t> </a:t>
            </a:r>
            <a:r>
              <a:rPr sz="1550" b="1" dirty="0">
                <a:latin typeface="Arial"/>
                <a:cs typeface="Arial"/>
              </a:rPr>
              <a:t>by</a:t>
            </a:r>
            <a:r>
              <a:rPr sz="1550" b="1" spc="114" dirty="0">
                <a:latin typeface="Arial"/>
                <a:cs typeface="Arial"/>
              </a:rPr>
              <a:t> </a:t>
            </a:r>
            <a:r>
              <a:rPr sz="1550" b="1" spc="-10" dirty="0">
                <a:latin typeface="Arial"/>
                <a:cs typeface="Arial"/>
              </a:rPr>
              <a:t>default</a:t>
            </a:r>
            <a:endParaRPr sz="1550" dirty="0">
              <a:latin typeface="Arial"/>
              <a:cs typeface="Arial"/>
            </a:endParaRPr>
          </a:p>
        </p:txBody>
      </p:sp>
      <p:pic>
        <p:nvPicPr>
          <p:cNvPr id="20" name="Picture 19">
            <a:extLst>
              <a:ext uri="{FF2B5EF4-FFF2-40B4-BE49-F238E27FC236}">
                <a16:creationId xmlns:a16="http://schemas.microsoft.com/office/drawing/2014/main" id="{CAFDC46B-E6F6-2259-271C-6289FFBCEF74}"/>
              </a:ext>
            </a:extLst>
          </p:cNvPr>
          <p:cNvPicPr>
            <a:picLocks noChangeAspect="1"/>
          </p:cNvPicPr>
          <p:nvPr/>
        </p:nvPicPr>
        <p:blipFill>
          <a:blip r:embed="rId2"/>
          <a:stretch>
            <a:fillRect/>
          </a:stretch>
        </p:blipFill>
        <p:spPr>
          <a:xfrm>
            <a:off x="15409862" y="4143"/>
            <a:ext cx="2878138" cy="254855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7EEB9-1E1E-FE28-D0B5-71BFB57EBE21}"/>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CF125AFB-2F7B-CEC7-A910-F1B923C91008}"/>
              </a:ext>
            </a:extLst>
          </p:cNvPr>
          <p:cNvSpPr/>
          <p:nvPr/>
        </p:nvSpPr>
        <p:spPr>
          <a:xfrm>
            <a:off x="16507938" y="0"/>
            <a:ext cx="1627662" cy="9639296"/>
          </a:xfrm>
          <a:custGeom>
            <a:avLst/>
            <a:gdLst/>
            <a:ahLst/>
            <a:cxnLst/>
            <a:rect l="l" t="t" r="r" b="b"/>
            <a:pathLst>
              <a:path w="1819275" h="10287000">
                <a:moveTo>
                  <a:pt x="1819275" y="0"/>
                </a:moveTo>
                <a:lnTo>
                  <a:pt x="0" y="0"/>
                </a:lnTo>
                <a:lnTo>
                  <a:pt x="0" y="10287000"/>
                </a:lnTo>
                <a:lnTo>
                  <a:pt x="1819275" y="10287000"/>
                </a:lnTo>
                <a:lnTo>
                  <a:pt x="1819275" y="0"/>
                </a:lnTo>
                <a:close/>
              </a:path>
            </a:pathLst>
          </a:custGeom>
          <a:solidFill>
            <a:schemeClr val="accent1"/>
          </a:solidFill>
        </p:spPr>
        <p:txBody>
          <a:bodyPr wrap="square" lIns="0" tIns="0" rIns="0" bIns="0" rtlCol="0"/>
          <a:lstStyle/>
          <a:p>
            <a:endParaRPr/>
          </a:p>
        </p:txBody>
      </p:sp>
      <p:sp>
        <p:nvSpPr>
          <p:cNvPr id="8" name="object 8">
            <a:extLst>
              <a:ext uri="{FF2B5EF4-FFF2-40B4-BE49-F238E27FC236}">
                <a16:creationId xmlns:a16="http://schemas.microsoft.com/office/drawing/2014/main" id="{4E811D4F-9208-D25F-8BE5-78E8F6DF1540}"/>
              </a:ext>
            </a:extLst>
          </p:cNvPr>
          <p:cNvSpPr txBox="1">
            <a:spLocks noGrp="1"/>
          </p:cNvSpPr>
          <p:nvPr>
            <p:ph type="title"/>
          </p:nvPr>
        </p:nvSpPr>
        <p:spPr>
          <a:xfrm>
            <a:off x="228600" y="100011"/>
            <a:ext cx="11223943" cy="623889"/>
          </a:xfrm>
          <a:prstGeom prst="rect">
            <a:avLst/>
          </a:prstGeom>
        </p:spPr>
        <p:txBody>
          <a:bodyPr vert="horz" wrap="square" lIns="0" tIns="15875" rIns="0" bIns="0" rtlCol="0">
            <a:spAutoFit/>
          </a:bodyPr>
          <a:lstStyle/>
          <a:p>
            <a:pPr marL="12700">
              <a:lnSpc>
                <a:spcPct val="100000"/>
              </a:lnSpc>
              <a:spcBef>
                <a:spcPts val="125"/>
              </a:spcBef>
            </a:pPr>
            <a:r>
              <a:rPr lang="en-US" sz="3950" spc="450" dirty="0"/>
              <a:t>Our Blueprint of Technology Excellence</a:t>
            </a:r>
            <a:endParaRPr sz="3950" dirty="0"/>
          </a:p>
        </p:txBody>
      </p:sp>
      <p:grpSp>
        <p:nvGrpSpPr>
          <p:cNvPr id="12" name="Group 11">
            <a:extLst>
              <a:ext uri="{FF2B5EF4-FFF2-40B4-BE49-F238E27FC236}">
                <a16:creationId xmlns:a16="http://schemas.microsoft.com/office/drawing/2014/main" id="{3ECA9548-A989-9725-57EE-A461685C8104}"/>
              </a:ext>
            </a:extLst>
          </p:cNvPr>
          <p:cNvGrpSpPr/>
          <p:nvPr/>
        </p:nvGrpSpPr>
        <p:grpSpPr>
          <a:xfrm>
            <a:off x="304800" y="1876425"/>
            <a:ext cx="15392400" cy="8310564"/>
            <a:chOff x="244439" y="1776730"/>
            <a:chExt cx="12249311" cy="5030690"/>
          </a:xfrm>
        </p:grpSpPr>
        <p:grpSp>
          <p:nvGrpSpPr>
            <p:cNvPr id="13" name="Group 12">
              <a:extLst>
                <a:ext uri="{FF2B5EF4-FFF2-40B4-BE49-F238E27FC236}">
                  <a16:creationId xmlns:a16="http://schemas.microsoft.com/office/drawing/2014/main" id="{5E6846C1-2DE5-EC70-2BDA-D473D0A3164F}"/>
                </a:ext>
              </a:extLst>
            </p:cNvPr>
            <p:cNvGrpSpPr/>
            <p:nvPr/>
          </p:nvGrpSpPr>
          <p:grpSpPr>
            <a:xfrm>
              <a:off x="1572914" y="1776730"/>
              <a:ext cx="1819694" cy="514350"/>
              <a:chOff x="1590277" y="828675"/>
              <a:chExt cx="2426261" cy="685800"/>
            </a:xfrm>
          </p:grpSpPr>
          <p:pic>
            <p:nvPicPr>
              <p:cNvPr id="40" name="Graphic 39" descr="Programmer female with solid fill">
                <a:extLst>
                  <a:ext uri="{FF2B5EF4-FFF2-40B4-BE49-F238E27FC236}">
                    <a16:creationId xmlns:a16="http://schemas.microsoft.com/office/drawing/2014/main" id="{D09BBD3F-3C59-3F72-3ABA-3850CD0D87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90277" y="828675"/>
                <a:ext cx="685800" cy="685800"/>
              </a:xfrm>
              <a:prstGeom prst="rect">
                <a:avLst/>
              </a:prstGeom>
            </p:spPr>
          </p:pic>
          <p:sp>
            <p:nvSpPr>
              <p:cNvPr id="41" name="TextBox 40">
                <a:extLst>
                  <a:ext uri="{FF2B5EF4-FFF2-40B4-BE49-F238E27FC236}">
                    <a16:creationId xmlns:a16="http://schemas.microsoft.com/office/drawing/2014/main" id="{8AB8443B-AA71-B5A8-6399-DD7633F791F6}"/>
                  </a:ext>
                </a:extLst>
              </p:cNvPr>
              <p:cNvSpPr txBox="1"/>
              <p:nvPr/>
            </p:nvSpPr>
            <p:spPr>
              <a:xfrm>
                <a:off x="2228551" y="986910"/>
                <a:ext cx="1787987" cy="248412"/>
              </a:xfrm>
              <a:prstGeom prst="rect">
                <a:avLst/>
              </a:prstGeom>
              <a:noFill/>
              <a:ln>
                <a:noFill/>
              </a:ln>
            </p:spPr>
            <p:txBody>
              <a:bodyPr wrap="none" rtlCol="0">
                <a:spAutoFit/>
              </a:bodyPr>
              <a:lstStyle/>
              <a:p>
                <a:r>
                  <a:rPr lang="en-US" sz="1400" dirty="0">
                    <a:solidFill>
                      <a:srgbClr val="002060"/>
                    </a:solidFill>
                    <a:latin typeface="Source Sans 3" panose="020B0604020202020204" charset="0"/>
                    <a:cs typeface="Arial" panose="020B0604020202020204" pitchFamily="34" charset="0"/>
                  </a:rPr>
                  <a:t>Engineering Services</a:t>
                </a:r>
              </a:p>
            </p:txBody>
          </p:sp>
        </p:grpSp>
        <p:grpSp>
          <p:nvGrpSpPr>
            <p:cNvPr id="14" name="Group 13">
              <a:extLst>
                <a:ext uri="{FF2B5EF4-FFF2-40B4-BE49-F238E27FC236}">
                  <a16:creationId xmlns:a16="http://schemas.microsoft.com/office/drawing/2014/main" id="{0355F383-C589-7A63-FA7E-3C0979CC74C4}"/>
                </a:ext>
              </a:extLst>
            </p:cNvPr>
            <p:cNvGrpSpPr/>
            <p:nvPr/>
          </p:nvGrpSpPr>
          <p:grpSpPr>
            <a:xfrm>
              <a:off x="3673477" y="1776730"/>
              <a:ext cx="1589011" cy="514350"/>
              <a:chOff x="4391025" y="828675"/>
              <a:chExt cx="2118679" cy="685800"/>
            </a:xfrm>
          </p:grpSpPr>
          <p:pic>
            <p:nvPicPr>
              <p:cNvPr id="38" name="Graphic 37" descr="Continuous Improvement with solid fill">
                <a:extLst>
                  <a:ext uri="{FF2B5EF4-FFF2-40B4-BE49-F238E27FC236}">
                    <a16:creationId xmlns:a16="http://schemas.microsoft.com/office/drawing/2014/main" id="{D1E449EE-E5EC-4A19-F6E1-93407E321B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91025" y="828675"/>
                <a:ext cx="685800" cy="685800"/>
              </a:xfrm>
              <a:prstGeom prst="rect">
                <a:avLst/>
              </a:prstGeom>
            </p:spPr>
          </p:pic>
          <p:sp>
            <p:nvSpPr>
              <p:cNvPr id="39" name="TextBox 38">
                <a:extLst>
                  <a:ext uri="{FF2B5EF4-FFF2-40B4-BE49-F238E27FC236}">
                    <a16:creationId xmlns:a16="http://schemas.microsoft.com/office/drawing/2014/main" id="{07185FC6-8834-2F3A-97D6-6ADE6F967165}"/>
                  </a:ext>
                </a:extLst>
              </p:cNvPr>
              <p:cNvSpPr txBox="1"/>
              <p:nvPr/>
            </p:nvSpPr>
            <p:spPr>
              <a:xfrm>
                <a:off x="5012573" y="986910"/>
                <a:ext cx="1497131" cy="248412"/>
              </a:xfrm>
              <a:prstGeom prst="rect">
                <a:avLst/>
              </a:prstGeom>
              <a:noFill/>
            </p:spPr>
            <p:txBody>
              <a:bodyPr wrap="none" rtlCol="0">
                <a:spAutoFit/>
              </a:bodyPr>
              <a:lstStyle/>
              <a:p>
                <a:r>
                  <a:rPr lang="en-US" sz="1400" dirty="0">
                    <a:solidFill>
                      <a:srgbClr val="002060"/>
                    </a:solidFill>
                    <a:latin typeface="Source Sans 3" panose="020B0604020202020204" charset="0"/>
                    <a:cs typeface="Arial" panose="020B0604020202020204" pitchFamily="34" charset="0"/>
                  </a:rPr>
                  <a:t>AI &amp; Automation</a:t>
                </a:r>
              </a:p>
            </p:txBody>
          </p:sp>
        </p:grpSp>
        <p:grpSp>
          <p:nvGrpSpPr>
            <p:cNvPr id="15" name="Group 14">
              <a:extLst>
                <a:ext uri="{FF2B5EF4-FFF2-40B4-BE49-F238E27FC236}">
                  <a16:creationId xmlns:a16="http://schemas.microsoft.com/office/drawing/2014/main" id="{A65154B1-76AB-6ADB-1D06-178A356D9190}"/>
                </a:ext>
              </a:extLst>
            </p:cNvPr>
            <p:cNvGrpSpPr/>
            <p:nvPr/>
          </p:nvGrpSpPr>
          <p:grpSpPr>
            <a:xfrm>
              <a:off x="5875639" y="1776730"/>
              <a:ext cx="1634013" cy="514350"/>
              <a:chOff x="7327236" y="828675"/>
              <a:chExt cx="2178682" cy="685800"/>
            </a:xfrm>
          </p:grpSpPr>
          <p:pic>
            <p:nvPicPr>
              <p:cNvPr id="36" name="Graphic 35" descr="Database with solid fill">
                <a:extLst>
                  <a:ext uri="{FF2B5EF4-FFF2-40B4-BE49-F238E27FC236}">
                    <a16:creationId xmlns:a16="http://schemas.microsoft.com/office/drawing/2014/main" id="{7B9DCDF6-C141-8F1B-FA85-E13C95E1B8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27236" y="828675"/>
                <a:ext cx="685800" cy="685800"/>
              </a:xfrm>
              <a:prstGeom prst="rect">
                <a:avLst/>
              </a:prstGeom>
            </p:spPr>
          </p:pic>
          <p:sp>
            <p:nvSpPr>
              <p:cNvPr id="37" name="TextBox 36">
                <a:extLst>
                  <a:ext uri="{FF2B5EF4-FFF2-40B4-BE49-F238E27FC236}">
                    <a16:creationId xmlns:a16="http://schemas.microsoft.com/office/drawing/2014/main" id="{71C06E7F-2816-D007-627E-A3156EA52495}"/>
                  </a:ext>
                </a:extLst>
              </p:cNvPr>
              <p:cNvSpPr txBox="1"/>
              <p:nvPr/>
            </p:nvSpPr>
            <p:spPr>
              <a:xfrm>
                <a:off x="8032600" y="986910"/>
                <a:ext cx="1473318" cy="248412"/>
              </a:xfrm>
              <a:prstGeom prst="rect">
                <a:avLst/>
              </a:prstGeom>
              <a:noFill/>
            </p:spPr>
            <p:txBody>
              <a:bodyPr wrap="none" rtlCol="0">
                <a:spAutoFit/>
              </a:bodyPr>
              <a:lstStyle/>
              <a:p>
                <a:r>
                  <a:rPr lang="en-US" sz="1400" dirty="0">
                    <a:solidFill>
                      <a:srgbClr val="002060"/>
                    </a:solidFill>
                    <a:latin typeface="Source Sans 3" panose="020B0604020202020204" charset="0"/>
                    <a:cs typeface="Arial" panose="020B0604020202020204" pitchFamily="34" charset="0"/>
                  </a:rPr>
                  <a:t>Data &amp; Analytics</a:t>
                </a:r>
              </a:p>
            </p:txBody>
          </p:sp>
        </p:grpSp>
        <p:grpSp>
          <p:nvGrpSpPr>
            <p:cNvPr id="16" name="Group 15">
              <a:extLst>
                <a:ext uri="{FF2B5EF4-FFF2-40B4-BE49-F238E27FC236}">
                  <a16:creationId xmlns:a16="http://schemas.microsoft.com/office/drawing/2014/main" id="{F3918A2B-34C1-5E98-D210-23FA78736CD3}"/>
                </a:ext>
              </a:extLst>
            </p:cNvPr>
            <p:cNvGrpSpPr/>
            <p:nvPr/>
          </p:nvGrpSpPr>
          <p:grpSpPr>
            <a:xfrm>
              <a:off x="7727988" y="1776730"/>
              <a:ext cx="1957519" cy="514350"/>
              <a:chOff x="9797032" y="828675"/>
              <a:chExt cx="2610023" cy="685800"/>
            </a:xfrm>
          </p:grpSpPr>
          <p:pic>
            <p:nvPicPr>
              <p:cNvPr id="34" name="Graphic 33" descr="Syncing cloud with solid fill">
                <a:extLst>
                  <a:ext uri="{FF2B5EF4-FFF2-40B4-BE49-F238E27FC236}">
                    <a16:creationId xmlns:a16="http://schemas.microsoft.com/office/drawing/2014/main" id="{2AFED2A5-9C58-FB39-09A5-9265E382B7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97032" y="828675"/>
                <a:ext cx="685800" cy="685800"/>
              </a:xfrm>
              <a:prstGeom prst="rect">
                <a:avLst/>
              </a:prstGeom>
            </p:spPr>
          </p:pic>
          <p:sp>
            <p:nvSpPr>
              <p:cNvPr id="35" name="TextBox 34">
                <a:extLst>
                  <a:ext uri="{FF2B5EF4-FFF2-40B4-BE49-F238E27FC236}">
                    <a16:creationId xmlns:a16="http://schemas.microsoft.com/office/drawing/2014/main" id="{022E73BE-6480-0203-AA92-506A04D371EB}"/>
                  </a:ext>
                </a:extLst>
              </p:cNvPr>
              <p:cNvSpPr txBox="1"/>
              <p:nvPr/>
            </p:nvSpPr>
            <p:spPr>
              <a:xfrm>
                <a:off x="10525522" y="986910"/>
                <a:ext cx="1881533" cy="248412"/>
              </a:xfrm>
              <a:prstGeom prst="rect">
                <a:avLst/>
              </a:prstGeom>
              <a:noFill/>
            </p:spPr>
            <p:txBody>
              <a:bodyPr wrap="none" rtlCol="0">
                <a:spAutoFit/>
              </a:bodyPr>
              <a:lstStyle/>
              <a:p>
                <a:r>
                  <a:rPr lang="en-US" sz="1400" dirty="0">
                    <a:solidFill>
                      <a:srgbClr val="002060"/>
                    </a:solidFill>
                    <a:latin typeface="Source Sans 3" panose="020B0604020202020204" charset="0"/>
                    <a:cs typeface="Arial" panose="020B0604020202020204" pitchFamily="34" charset="0"/>
                  </a:rPr>
                  <a:t>Cloud &amp; Infra services</a:t>
                </a:r>
              </a:p>
            </p:txBody>
          </p:sp>
        </p:grpSp>
        <p:cxnSp>
          <p:nvCxnSpPr>
            <p:cNvPr id="17" name="Straight Connector 16">
              <a:extLst>
                <a:ext uri="{FF2B5EF4-FFF2-40B4-BE49-F238E27FC236}">
                  <a16:creationId xmlns:a16="http://schemas.microsoft.com/office/drawing/2014/main" id="{31829B16-10FE-A077-0734-F2E8AF1D1181}"/>
                </a:ext>
              </a:extLst>
            </p:cNvPr>
            <p:cNvCxnSpPr>
              <a:cxnSpLocks/>
            </p:cNvCxnSpPr>
            <p:nvPr/>
          </p:nvCxnSpPr>
          <p:spPr>
            <a:xfrm flipH="1">
              <a:off x="1318932" y="1776730"/>
              <a:ext cx="15524" cy="5030690"/>
            </a:xfrm>
            <a:prstGeom prst="line">
              <a:avLst/>
            </a:prstGeom>
            <a:ln w="38100">
              <a:solidFill>
                <a:schemeClr val="accent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C5EAE1C-765B-BF32-FAC9-CBEDF5CB315D}"/>
                </a:ext>
              </a:extLst>
            </p:cNvPr>
            <p:cNvCxnSpPr>
              <a:cxnSpLocks/>
            </p:cNvCxnSpPr>
            <p:nvPr/>
          </p:nvCxnSpPr>
          <p:spPr>
            <a:xfrm>
              <a:off x="3377327" y="1776730"/>
              <a:ext cx="45113" cy="503069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CE054819-F351-4275-D075-244315F1EC16}"/>
                </a:ext>
              </a:extLst>
            </p:cNvPr>
            <p:cNvCxnSpPr>
              <a:cxnSpLocks/>
            </p:cNvCxnSpPr>
            <p:nvPr/>
          </p:nvCxnSpPr>
          <p:spPr>
            <a:xfrm>
              <a:off x="5527873" y="1776730"/>
              <a:ext cx="25926" cy="503069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70F2D2BE-A918-56D9-A844-22352902FE0A}"/>
                </a:ext>
              </a:extLst>
            </p:cNvPr>
            <p:cNvCxnSpPr>
              <a:cxnSpLocks/>
            </p:cNvCxnSpPr>
            <p:nvPr/>
          </p:nvCxnSpPr>
          <p:spPr>
            <a:xfrm>
              <a:off x="7570744" y="1776730"/>
              <a:ext cx="88487" cy="503069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7DD32986-0DBC-78B7-A46C-0CD58F570C05}"/>
                </a:ext>
              </a:extLst>
            </p:cNvPr>
            <p:cNvCxnSpPr>
              <a:cxnSpLocks/>
            </p:cNvCxnSpPr>
            <p:nvPr/>
          </p:nvCxnSpPr>
          <p:spPr>
            <a:xfrm>
              <a:off x="251583" y="2359170"/>
              <a:ext cx="11878326" cy="0"/>
            </a:xfrm>
            <a:prstGeom prst="line">
              <a:avLst/>
            </a:prstGeom>
            <a:ln w="28575">
              <a:solidFill>
                <a:srgbClr val="002060"/>
              </a:solidFill>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9A2B3F4-1D2A-A95D-EDD6-B33580F42316}"/>
                </a:ext>
              </a:extLst>
            </p:cNvPr>
            <p:cNvSpPr txBox="1"/>
            <p:nvPr/>
          </p:nvSpPr>
          <p:spPr>
            <a:xfrm>
              <a:off x="279008" y="2593879"/>
              <a:ext cx="799161" cy="457317"/>
            </a:xfrm>
            <a:prstGeom prst="rect">
              <a:avLst/>
            </a:prstGeom>
            <a:noFill/>
          </p:spPr>
          <p:txBody>
            <a:bodyPr wrap="square" rtlCol="0">
              <a:spAutoFit/>
            </a:bodyPr>
            <a:lstStyle/>
            <a:p>
              <a:r>
                <a:rPr lang="en-US" sz="1400" b="1" dirty="0">
                  <a:solidFill>
                    <a:srgbClr val="212121"/>
                  </a:solidFill>
                  <a:latin typeface="Source Sans 3" panose="020B0604020202020204" charset="0"/>
                  <a:cs typeface="Arial" panose="020B0604020202020204" pitchFamily="34" charset="0"/>
                </a:rPr>
                <a:t>Service </a:t>
              </a:r>
            </a:p>
            <a:p>
              <a:r>
                <a:rPr lang="en-US" sz="1400" b="1" dirty="0">
                  <a:solidFill>
                    <a:srgbClr val="212121"/>
                  </a:solidFill>
                  <a:latin typeface="Source Sans 3" panose="020B0604020202020204" charset="0"/>
                  <a:cs typeface="Arial" panose="020B0604020202020204" pitchFamily="34" charset="0"/>
                </a:rPr>
                <a:t>Offerings</a:t>
              </a:r>
            </a:p>
          </p:txBody>
        </p:sp>
        <p:sp>
          <p:nvSpPr>
            <p:cNvPr id="23" name="TextBox 22">
              <a:extLst>
                <a:ext uri="{FF2B5EF4-FFF2-40B4-BE49-F238E27FC236}">
                  <a16:creationId xmlns:a16="http://schemas.microsoft.com/office/drawing/2014/main" id="{95ACB8BE-2788-A396-48EB-4A5416288B33}"/>
                </a:ext>
              </a:extLst>
            </p:cNvPr>
            <p:cNvSpPr txBox="1"/>
            <p:nvPr/>
          </p:nvSpPr>
          <p:spPr>
            <a:xfrm>
              <a:off x="1357503" y="2383061"/>
              <a:ext cx="1926596" cy="1099220"/>
            </a:xfrm>
            <a:prstGeom prst="rect">
              <a:avLst/>
            </a:prstGeom>
            <a:noFill/>
          </p:spPr>
          <p:txBody>
            <a:bodyPr wrap="square" rtlCol="0">
              <a:spAutoFit/>
            </a:bodyPr>
            <a:lstStyle/>
            <a:p>
              <a:pPr marL="214313" indent="-214313">
                <a:buFont typeface="Arial" panose="020B0604020202020204" pitchFamily="34" charset="0"/>
                <a:buChar char="•"/>
              </a:pPr>
              <a:r>
                <a:rPr lang="en-US" sz="1400" dirty="0">
                  <a:latin typeface="Source Sans 3" panose="020B0604020202020204" charset="0"/>
                  <a:cs typeface="Arial" panose="020B0604020202020204" pitchFamily="34" charset="0"/>
                </a:rPr>
                <a:t>Web &amp; Mobile Application development</a:t>
              </a:r>
            </a:p>
            <a:p>
              <a:pPr marL="214313" indent="-214313">
                <a:buFont typeface="Arial" panose="020B0604020202020204" pitchFamily="34" charset="0"/>
                <a:buChar char="•"/>
              </a:pPr>
              <a:endParaRPr lang="en-US" sz="1400" dirty="0">
                <a:latin typeface="Source Sans 3" panose="020B0604020202020204" charset="0"/>
                <a:cs typeface="Arial" panose="020B0604020202020204" pitchFamily="34" charset="0"/>
              </a:endParaRPr>
            </a:p>
            <a:p>
              <a:pPr marL="214313" indent="-214313">
                <a:buFont typeface="Arial" panose="020B0604020202020204" pitchFamily="34" charset="0"/>
                <a:buChar char="•"/>
              </a:pPr>
              <a:r>
                <a:rPr lang="en-US" sz="1400" dirty="0">
                  <a:latin typeface="Source Sans 3" panose="020B0604020202020204" charset="0"/>
                  <a:cs typeface="Arial" panose="020B0604020202020204" pitchFamily="34" charset="0"/>
                </a:rPr>
                <a:t>Product Development</a:t>
              </a:r>
            </a:p>
            <a:p>
              <a:pPr marL="214313" indent="-214313">
                <a:buFont typeface="Arial" panose="020B0604020202020204" pitchFamily="34" charset="0"/>
                <a:buChar char="•"/>
              </a:pPr>
              <a:endParaRPr lang="en-US" sz="1400" dirty="0">
                <a:latin typeface="Source Sans 3" panose="020B0604020202020204" charset="0"/>
                <a:cs typeface="Arial" panose="020B0604020202020204" pitchFamily="34" charset="0"/>
              </a:endParaRPr>
            </a:p>
            <a:p>
              <a:pPr marL="214313" indent="-214313">
                <a:buFont typeface="Arial" panose="020B0604020202020204" pitchFamily="34" charset="0"/>
                <a:buChar char="•"/>
              </a:pPr>
              <a:r>
                <a:rPr lang="en-US" sz="1400" dirty="0">
                  <a:latin typeface="Source Sans 3" panose="020B0604020202020204" charset="0"/>
                  <a:cs typeface="Arial" panose="020B0604020202020204" pitchFamily="34" charset="0"/>
                </a:rPr>
                <a:t>Technology Consulting</a:t>
              </a:r>
            </a:p>
            <a:p>
              <a:pPr marL="214313" indent="-214313">
                <a:buFont typeface="Arial" panose="020B0604020202020204" pitchFamily="34" charset="0"/>
                <a:buChar char="•"/>
              </a:pPr>
              <a:endParaRPr lang="en-US" sz="1400" dirty="0">
                <a:latin typeface="Source Sans 3" panose="020B0604020202020204" charset="0"/>
                <a:cs typeface="Arial" panose="020B0604020202020204" pitchFamily="34" charset="0"/>
              </a:endParaRPr>
            </a:p>
            <a:p>
              <a:pPr marL="214313" indent="-214313">
                <a:buFont typeface="Arial" panose="020B0604020202020204" pitchFamily="34" charset="0"/>
                <a:buChar char="•"/>
              </a:pPr>
              <a:r>
                <a:rPr lang="en-US" sz="1400" dirty="0">
                  <a:latin typeface="Source Sans 3" panose="020B0604020202020204" charset="0"/>
                  <a:cs typeface="Arial" panose="020B0604020202020204" pitchFamily="34" charset="0"/>
                </a:rPr>
                <a:t>Quality Engineering</a:t>
              </a:r>
            </a:p>
          </p:txBody>
        </p:sp>
        <p:sp>
          <p:nvSpPr>
            <p:cNvPr id="24" name="TextBox 23">
              <a:extLst>
                <a:ext uri="{FF2B5EF4-FFF2-40B4-BE49-F238E27FC236}">
                  <a16:creationId xmlns:a16="http://schemas.microsoft.com/office/drawing/2014/main" id="{7285BD04-1190-2820-231D-141E6517AB8C}"/>
                </a:ext>
              </a:extLst>
            </p:cNvPr>
            <p:cNvSpPr txBox="1"/>
            <p:nvPr/>
          </p:nvSpPr>
          <p:spPr>
            <a:xfrm>
              <a:off x="3445392" y="2383061"/>
              <a:ext cx="1964048" cy="1099220"/>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200"/>
              </a:lvl1pPr>
            </a:lstStyle>
            <a:p>
              <a:r>
                <a:rPr lang="en-US" sz="1400" dirty="0">
                  <a:latin typeface="Source Sans 3" panose="020B0604020202020204" charset="0"/>
                  <a:cs typeface="Arial" panose="020B0604020202020204" pitchFamily="34" charset="0"/>
                </a:rPr>
                <a:t>Workflow Automation</a:t>
              </a: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Process Mining</a:t>
              </a: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Robotic Process Automation</a:t>
              </a: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Agentic AI solutions </a:t>
              </a:r>
            </a:p>
          </p:txBody>
        </p:sp>
        <p:sp>
          <p:nvSpPr>
            <p:cNvPr id="25" name="TextBox 24">
              <a:extLst>
                <a:ext uri="{FF2B5EF4-FFF2-40B4-BE49-F238E27FC236}">
                  <a16:creationId xmlns:a16="http://schemas.microsoft.com/office/drawing/2014/main" id="{79BE7750-26DE-BA24-4638-B76ED2486724}"/>
                </a:ext>
              </a:extLst>
            </p:cNvPr>
            <p:cNvSpPr txBox="1"/>
            <p:nvPr/>
          </p:nvSpPr>
          <p:spPr>
            <a:xfrm>
              <a:off x="5595890" y="2383059"/>
              <a:ext cx="1877935" cy="1257622"/>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200"/>
              </a:lvl1pPr>
            </a:lstStyle>
            <a:p>
              <a:r>
                <a:rPr lang="en-US" sz="1400" dirty="0">
                  <a:latin typeface="Source Sans 3" panose="020B0604020202020204" charset="0"/>
                  <a:cs typeface="Arial" panose="020B0604020202020204" pitchFamily="34" charset="0"/>
                </a:rPr>
                <a:t>Data Modernization</a:t>
              </a: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ETL Engineering</a:t>
              </a: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Data Analytics</a:t>
              </a: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Data Governance</a:t>
              </a: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Data Science </a:t>
              </a:r>
            </a:p>
          </p:txBody>
        </p:sp>
        <p:sp>
          <p:nvSpPr>
            <p:cNvPr id="26" name="TextBox 25">
              <a:extLst>
                <a:ext uri="{FF2B5EF4-FFF2-40B4-BE49-F238E27FC236}">
                  <a16:creationId xmlns:a16="http://schemas.microsoft.com/office/drawing/2014/main" id="{42DC0301-3B0A-20A4-FB78-F883A0B0B945}"/>
                </a:ext>
              </a:extLst>
            </p:cNvPr>
            <p:cNvSpPr txBox="1"/>
            <p:nvPr/>
          </p:nvSpPr>
          <p:spPr>
            <a:xfrm>
              <a:off x="7586975" y="2370186"/>
              <a:ext cx="1517175" cy="1391006"/>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200"/>
              </a:lvl1pPr>
            </a:lstStyle>
            <a:p>
              <a:r>
                <a:rPr lang="en-US" sz="1400" dirty="0">
                  <a:latin typeface="Source Sans 3" panose="020B0604020202020204" charset="0"/>
                  <a:cs typeface="Arial" panose="020B0604020202020204" pitchFamily="34" charset="0"/>
                </a:rPr>
                <a:t>Cloud Migration</a:t>
              </a: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Cloud Optimization</a:t>
              </a: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Cloud Infrastructure Engineering</a:t>
              </a:r>
            </a:p>
            <a:p>
              <a:endParaRPr lang="en-US" sz="1400" dirty="0">
                <a:latin typeface="Source Sans 3" panose="020B060402020202020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8CF85405-D957-7FF7-62C8-017663B5F117}"/>
                </a:ext>
              </a:extLst>
            </p:cNvPr>
            <p:cNvCxnSpPr>
              <a:cxnSpLocks/>
            </p:cNvCxnSpPr>
            <p:nvPr/>
          </p:nvCxnSpPr>
          <p:spPr>
            <a:xfrm>
              <a:off x="244439" y="3436539"/>
              <a:ext cx="1200675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1175B29B-8814-9140-89EC-B229D0EE4CF9}"/>
                </a:ext>
              </a:extLst>
            </p:cNvPr>
            <p:cNvSpPr txBox="1"/>
            <p:nvPr/>
          </p:nvSpPr>
          <p:spPr>
            <a:xfrm>
              <a:off x="1365496" y="3624107"/>
              <a:ext cx="1582811" cy="1524391"/>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200"/>
              </a:lvl1pPr>
            </a:lstStyle>
            <a:p>
              <a:r>
                <a:rPr lang="en-US" sz="1400" dirty="0">
                  <a:latin typeface="Source Sans 3" panose="020B0604020202020204" charset="0"/>
                  <a:cs typeface="Arial" panose="020B0604020202020204" pitchFamily="34" charset="0"/>
                </a:rPr>
                <a:t>Java, </a:t>
              </a: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Python</a:t>
              </a: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React JS</a:t>
              </a: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Angular</a:t>
              </a:r>
            </a:p>
            <a:p>
              <a:endParaRPr lang="en-US" sz="1400" dirty="0">
                <a:latin typeface="Source Sans 3" panose="020B0604020202020204" charset="0"/>
                <a:cs typeface="Arial" panose="020B0604020202020204" pitchFamily="34" charset="0"/>
              </a:endParaRPr>
            </a:p>
            <a:p>
              <a:r>
                <a:rPr lang="en-US" sz="1400" dirty="0" err="1">
                  <a:latin typeface="Source Sans 3" panose="020B0604020202020204" charset="0"/>
                  <a:cs typeface="Arial" panose="020B0604020202020204" pitchFamily="34" charset="0"/>
                </a:rPr>
                <a:t>.Net</a:t>
              </a:r>
              <a:r>
                <a:rPr lang="en-US" sz="1400" dirty="0">
                  <a:latin typeface="Source Sans 3" panose="020B0604020202020204" charset="0"/>
                  <a:cs typeface="Arial" panose="020B0604020202020204" pitchFamily="34" charset="0"/>
                </a:rPr>
                <a:t> / C#</a:t>
              </a: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Appium</a:t>
              </a:r>
            </a:p>
          </p:txBody>
        </p:sp>
        <p:sp>
          <p:nvSpPr>
            <p:cNvPr id="29" name="TextBox 28">
              <a:extLst>
                <a:ext uri="{FF2B5EF4-FFF2-40B4-BE49-F238E27FC236}">
                  <a16:creationId xmlns:a16="http://schemas.microsoft.com/office/drawing/2014/main" id="{602DAB24-838B-C732-0384-B307DCDD0878}"/>
                </a:ext>
              </a:extLst>
            </p:cNvPr>
            <p:cNvSpPr txBox="1"/>
            <p:nvPr/>
          </p:nvSpPr>
          <p:spPr>
            <a:xfrm>
              <a:off x="3457019" y="3624107"/>
              <a:ext cx="2013594" cy="1257622"/>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200"/>
              </a:lvl1pPr>
            </a:lstStyle>
            <a:p>
              <a:r>
                <a:rPr lang="en-US" sz="1400" dirty="0">
                  <a:latin typeface="Source Sans 3" panose="020B0604020202020204" charset="0"/>
                  <a:cs typeface="Arial" panose="020B0604020202020204" pitchFamily="34" charset="0"/>
                </a:rPr>
                <a:t>Blue Prism, Automation Anywhere, </a:t>
              </a:r>
              <a:r>
                <a:rPr lang="en-US" sz="1400" dirty="0" err="1">
                  <a:latin typeface="Source Sans 3" panose="020B0604020202020204" charset="0"/>
                  <a:cs typeface="Arial" panose="020B0604020202020204" pitchFamily="34" charset="0"/>
                </a:rPr>
                <a:t>UIPath</a:t>
              </a:r>
              <a:r>
                <a:rPr lang="en-US" sz="1400" dirty="0">
                  <a:latin typeface="Source Sans 3" panose="020B0604020202020204" charset="0"/>
                  <a:cs typeface="Arial" panose="020B0604020202020204" pitchFamily="34" charset="0"/>
                </a:rPr>
                <a:t>, Power Automate</a:t>
              </a: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Selenium</a:t>
              </a: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ChatGPT/Claude.ai/Perplexity</a:t>
              </a:r>
            </a:p>
          </p:txBody>
        </p:sp>
        <p:sp>
          <p:nvSpPr>
            <p:cNvPr id="30" name="TextBox 29">
              <a:extLst>
                <a:ext uri="{FF2B5EF4-FFF2-40B4-BE49-F238E27FC236}">
                  <a16:creationId xmlns:a16="http://schemas.microsoft.com/office/drawing/2014/main" id="{76E53FF9-E4B4-2755-EC63-9D61FE02CB1D}"/>
                </a:ext>
              </a:extLst>
            </p:cNvPr>
            <p:cNvSpPr txBox="1"/>
            <p:nvPr/>
          </p:nvSpPr>
          <p:spPr>
            <a:xfrm>
              <a:off x="5595890" y="3624107"/>
              <a:ext cx="1877935" cy="1924543"/>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200"/>
              </a:lvl1pPr>
            </a:lstStyle>
            <a:p>
              <a:r>
                <a:rPr lang="en-US" sz="1400" dirty="0">
                  <a:latin typeface="Source Sans 3" panose="020B0604020202020204" charset="0"/>
                  <a:cs typeface="Arial" panose="020B0604020202020204" pitchFamily="34" charset="0"/>
                </a:rPr>
                <a:t>Snowflake, Python</a:t>
              </a: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Data Stage, DBT, SSIS, Snaplogic &amp; Informatica</a:t>
              </a: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Tableau, Power BI, SSRS</a:t>
              </a: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NoSQL (MongoDB, DynamoDB)</a:t>
              </a: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MySQL/MSSQL/PostgreSQL/Oracle</a:t>
              </a:r>
            </a:p>
          </p:txBody>
        </p:sp>
        <p:sp>
          <p:nvSpPr>
            <p:cNvPr id="31" name="TextBox 30">
              <a:extLst>
                <a:ext uri="{FF2B5EF4-FFF2-40B4-BE49-F238E27FC236}">
                  <a16:creationId xmlns:a16="http://schemas.microsoft.com/office/drawing/2014/main" id="{C4F41D57-B066-2B5A-EC03-2D9816E909AF}"/>
                </a:ext>
              </a:extLst>
            </p:cNvPr>
            <p:cNvSpPr txBox="1"/>
            <p:nvPr/>
          </p:nvSpPr>
          <p:spPr>
            <a:xfrm>
              <a:off x="7636536" y="3688104"/>
              <a:ext cx="2007127" cy="45731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200"/>
              </a:lvl1pPr>
            </a:lstStyle>
            <a:p>
              <a:r>
                <a:rPr lang="en-US" sz="1400" dirty="0">
                  <a:latin typeface="Source Sans 3" panose="020B0604020202020204" charset="0"/>
                  <a:cs typeface="Arial" panose="020B0604020202020204" pitchFamily="34" charset="0"/>
                </a:rPr>
                <a:t>AWS</a:t>
              </a: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Azure</a:t>
              </a:r>
            </a:p>
          </p:txBody>
        </p:sp>
        <p:sp>
          <p:nvSpPr>
            <p:cNvPr id="32" name="TextBox 31">
              <a:extLst>
                <a:ext uri="{FF2B5EF4-FFF2-40B4-BE49-F238E27FC236}">
                  <a16:creationId xmlns:a16="http://schemas.microsoft.com/office/drawing/2014/main" id="{6DC172C7-6222-170C-447A-CBEA22E17405}"/>
                </a:ext>
              </a:extLst>
            </p:cNvPr>
            <p:cNvSpPr txBox="1"/>
            <p:nvPr/>
          </p:nvSpPr>
          <p:spPr>
            <a:xfrm>
              <a:off x="251583" y="3930484"/>
              <a:ext cx="985954" cy="457317"/>
            </a:xfrm>
            <a:prstGeom prst="rect">
              <a:avLst/>
            </a:prstGeom>
            <a:noFill/>
          </p:spPr>
          <p:txBody>
            <a:bodyPr wrap="square" rtlCol="0">
              <a:spAutoFit/>
            </a:bodyPr>
            <a:lstStyle/>
            <a:p>
              <a:r>
                <a:rPr lang="en-US" sz="1400" b="1" dirty="0">
                  <a:solidFill>
                    <a:srgbClr val="002060"/>
                  </a:solidFill>
                  <a:latin typeface="Source Sans 3" panose="020B0604020202020204" charset="0"/>
                  <a:cs typeface="Arial" panose="020B0604020202020204" pitchFamily="34" charset="0"/>
                </a:rPr>
                <a:t>Technology &amp; Tools</a:t>
              </a:r>
            </a:p>
          </p:txBody>
        </p:sp>
        <p:cxnSp>
          <p:nvCxnSpPr>
            <p:cNvPr id="33" name="Straight Connector 32">
              <a:extLst>
                <a:ext uri="{FF2B5EF4-FFF2-40B4-BE49-F238E27FC236}">
                  <a16:creationId xmlns:a16="http://schemas.microsoft.com/office/drawing/2014/main" id="{104074C7-FE95-CD63-C8C6-6880B12D6E1C}"/>
                </a:ext>
              </a:extLst>
            </p:cNvPr>
            <p:cNvCxnSpPr>
              <a:cxnSpLocks/>
            </p:cNvCxnSpPr>
            <p:nvPr/>
          </p:nvCxnSpPr>
          <p:spPr>
            <a:xfrm>
              <a:off x="244439" y="5230464"/>
              <a:ext cx="12249311"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 name="Picture 9">
            <a:extLst>
              <a:ext uri="{FF2B5EF4-FFF2-40B4-BE49-F238E27FC236}">
                <a16:creationId xmlns:a16="http://schemas.microsoft.com/office/drawing/2014/main" id="{4A5A275C-7313-F45C-B2AD-786C6B3603CE}"/>
              </a:ext>
            </a:extLst>
          </p:cNvPr>
          <p:cNvPicPr>
            <a:picLocks noChangeAspect="1"/>
          </p:cNvPicPr>
          <p:nvPr/>
        </p:nvPicPr>
        <p:blipFill>
          <a:blip r:embed="rId10"/>
          <a:stretch>
            <a:fillRect/>
          </a:stretch>
        </p:blipFill>
        <p:spPr>
          <a:xfrm>
            <a:off x="14168281" y="38100"/>
            <a:ext cx="2300390" cy="1801169"/>
          </a:xfrm>
          <a:prstGeom prst="rect">
            <a:avLst/>
          </a:prstGeom>
        </p:spPr>
      </p:pic>
      <p:cxnSp>
        <p:nvCxnSpPr>
          <p:cNvPr id="11" name="Straight Connector 10">
            <a:extLst>
              <a:ext uri="{FF2B5EF4-FFF2-40B4-BE49-F238E27FC236}">
                <a16:creationId xmlns:a16="http://schemas.microsoft.com/office/drawing/2014/main" id="{6D794390-7C1C-F99E-C49D-C17F308F201E}"/>
              </a:ext>
            </a:extLst>
          </p:cNvPr>
          <p:cNvCxnSpPr>
            <a:cxnSpLocks/>
          </p:cNvCxnSpPr>
          <p:nvPr/>
        </p:nvCxnSpPr>
        <p:spPr>
          <a:xfrm>
            <a:off x="12725400" y="2028825"/>
            <a:ext cx="52581" cy="825817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B2C1DC61-98FE-3382-767E-1FB4362C3424}"/>
              </a:ext>
            </a:extLst>
          </p:cNvPr>
          <p:cNvSpPr txBox="1"/>
          <p:nvPr/>
        </p:nvSpPr>
        <p:spPr>
          <a:xfrm>
            <a:off x="13821041" y="2019300"/>
            <a:ext cx="1766208" cy="307777"/>
          </a:xfrm>
          <a:prstGeom prst="rect">
            <a:avLst/>
          </a:prstGeom>
          <a:noFill/>
        </p:spPr>
        <p:txBody>
          <a:bodyPr wrap="square" rtlCol="0">
            <a:spAutoFit/>
          </a:bodyPr>
          <a:lstStyle/>
          <a:p>
            <a:r>
              <a:rPr lang="en-US" sz="1400" dirty="0">
                <a:solidFill>
                  <a:srgbClr val="002060"/>
                </a:solidFill>
                <a:latin typeface="Source Sans 3" panose="020B0604020202020204" charset="0"/>
                <a:cs typeface="Arial" panose="020B0604020202020204" pitchFamily="34" charset="0"/>
              </a:rPr>
              <a:t>Integration Solutions</a:t>
            </a:r>
          </a:p>
        </p:txBody>
      </p:sp>
      <p:pic>
        <p:nvPicPr>
          <p:cNvPr id="1026" name="Picture 2" descr="System Integration Icon Images – Browse ...">
            <a:extLst>
              <a:ext uri="{FF2B5EF4-FFF2-40B4-BE49-F238E27FC236}">
                <a16:creationId xmlns:a16="http://schemas.microsoft.com/office/drawing/2014/main" id="{37A54621-FF77-8E5F-9E99-B840A1E500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64168" y="1943100"/>
            <a:ext cx="1028032" cy="565899"/>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82C4D189-3E3F-DC7D-DA34-C38FB2FEAADD}"/>
              </a:ext>
            </a:extLst>
          </p:cNvPr>
          <p:cNvSpPr txBox="1"/>
          <p:nvPr/>
        </p:nvSpPr>
        <p:spPr>
          <a:xfrm>
            <a:off x="12725400" y="2857500"/>
            <a:ext cx="1906472" cy="1600438"/>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200"/>
            </a:lvl1pPr>
          </a:lstStyle>
          <a:p>
            <a:r>
              <a:rPr lang="en-US" sz="1400" dirty="0">
                <a:latin typeface="Source Sans 3" panose="020B0604020202020204" charset="0"/>
                <a:cs typeface="Arial" panose="020B0604020202020204" pitchFamily="34" charset="0"/>
              </a:rPr>
              <a:t>Comprehensive assessment of systems </a:t>
            </a:r>
          </a:p>
          <a:p>
            <a:endParaRPr lang="en-US" sz="1400" dirty="0">
              <a:latin typeface="Source Sans 3" panose="020B0604020202020204" charset="0"/>
              <a:cs typeface="Arial" panose="020B0604020202020204" pitchFamily="34" charset="0"/>
            </a:endParaRP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Custom design interfaces</a:t>
            </a:r>
          </a:p>
        </p:txBody>
      </p:sp>
      <p:sp>
        <p:nvSpPr>
          <p:cNvPr id="46" name="TextBox 45">
            <a:extLst>
              <a:ext uri="{FF2B5EF4-FFF2-40B4-BE49-F238E27FC236}">
                <a16:creationId xmlns:a16="http://schemas.microsoft.com/office/drawing/2014/main" id="{CD3ADFB0-E244-6424-DCD3-CBB898028159}"/>
              </a:ext>
            </a:extLst>
          </p:cNvPr>
          <p:cNvSpPr txBox="1"/>
          <p:nvPr/>
        </p:nvSpPr>
        <p:spPr>
          <a:xfrm>
            <a:off x="12725400" y="5073825"/>
            <a:ext cx="2522142" cy="1169551"/>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200"/>
            </a:lvl1pPr>
          </a:lstStyle>
          <a:p>
            <a:r>
              <a:rPr lang="en-US" sz="1400" dirty="0">
                <a:latin typeface="Source Sans 3" panose="020B0604020202020204" charset="0"/>
                <a:cs typeface="Arial" panose="020B0604020202020204" pitchFamily="34" charset="0"/>
              </a:rPr>
              <a:t>Kafka</a:t>
            </a: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Azure logic apps</a:t>
            </a:r>
          </a:p>
          <a:p>
            <a:endParaRPr lang="en-US" sz="1400" dirty="0">
              <a:latin typeface="Source Sans 3" panose="020B0604020202020204" charset="0"/>
              <a:cs typeface="Arial" panose="020B0604020202020204" pitchFamily="34" charset="0"/>
            </a:endParaRPr>
          </a:p>
          <a:p>
            <a:r>
              <a:rPr lang="en-US" sz="1400" dirty="0">
                <a:latin typeface="Source Sans 3" panose="020B0604020202020204" charset="0"/>
                <a:cs typeface="Arial" panose="020B0604020202020204" pitchFamily="34" charset="0"/>
              </a:rPr>
              <a:t>Rabbit MQ</a:t>
            </a:r>
          </a:p>
        </p:txBody>
      </p:sp>
    </p:spTree>
    <p:extLst>
      <p:ext uri="{BB962C8B-B14F-4D97-AF65-F5344CB8AC3E}">
        <p14:creationId xmlns:p14="http://schemas.microsoft.com/office/powerpoint/2010/main" val="541978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D00F1-7591-5590-0DD2-41353B981D8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F60FF87-816B-18B5-17FD-239A563B60CE}"/>
              </a:ext>
            </a:extLst>
          </p:cNvPr>
          <p:cNvSpPr/>
          <p:nvPr/>
        </p:nvSpPr>
        <p:spPr>
          <a:xfrm>
            <a:off x="0" y="0"/>
            <a:ext cx="4114800" cy="10287000"/>
          </a:xfrm>
          <a:custGeom>
            <a:avLst/>
            <a:gdLst/>
            <a:ahLst/>
            <a:cxnLst/>
            <a:rect l="l" t="t" r="r" b="b"/>
            <a:pathLst>
              <a:path w="4114800" h="10287000">
                <a:moveTo>
                  <a:pt x="4114800" y="0"/>
                </a:moveTo>
                <a:lnTo>
                  <a:pt x="0" y="0"/>
                </a:lnTo>
                <a:lnTo>
                  <a:pt x="0" y="10287000"/>
                </a:lnTo>
                <a:lnTo>
                  <a:pt x="4114800" y="10287000"/>
                </a:lnTo>
                <a:lnTo>
                  <a:pt x="4114800" y="0"/>
                </a:lnTo>
                <a:close/>
              </a:path>
            </a:pathLst>
          </a:custGeom>
          <a:solidFill>
            <a:schemeClr val="accent1"/>
          </a:solidFill>
        </p:spPr>
        <p:txBody>
          <a:bodyPr wrap="square" lIns="0" tIns="0" rIns="0" bIns="0" rtlCol="0"/>
          <a:lstStyle/>
          <a:p>
            <a:endParaRPr/>
          </a:p>
        </p:txBody>
      </p:sp>
      <p:sp>
        <p:nvSpPr>
          <p:cNvPr id="4" name="object 4">
            <a:extLst>
              <a:ext uri="{FF2B5EF4-FFF2-40B4-BE49-F238E27FC236}">
                <a16:creationId xmlns:a16="http://schemas.microsoft.com/office/drawing/2014/main" id="{854CE632-9FB1-064A-F319-2010D2277FC0}"/>
              </a:ext>
            </a:extLst>
          </p:cNvPr>
          <p:cNvSpPr txBox="1">
            <a:spLocks noGrp="1"/>
          </p:cNvSpPr>
          <p:nvPr>
            <p:ph type="title"/>
          </p:nvPr>
        </p:nvSpPr>
        <p:spPr>
          <a:xfrm>
            <a:off x="4267200" y="38100"/>
            <a:ext cx="11845925" cy="508473"/>
          </a:xfrm>
          <a:prstGeom prst="rect">
            <a:avLst/>
          </a:prstGeom>
        </p:spPr>
        <p:txBody>
          <a:bodyPr vert="horz" wrap="square" lIns="0" tIns="15875" rIns="0" bIns="0" rtlCol="0">
            <a:spAutoFit/>
          </a:bodyPr>
          <a:lstStyle/>
          <a:p>
            <a:pPr marL="12700">
              <a:lnSpc>
                <a:spcPct val="100000"/>
              </a:lnSpc>
              <a:spcBef>
                <a:spcPts val="125"/>
              </a:spcBef>
            </a:pPr>
            <a:r>
              <a:rPr lang="en-US" sz="3200" spc="295" dirty="0" err="1"/>
              <a:t>Swajay’s</a:t>
            </a:r>
            <a:r>
              <a:rPr sz="3200" spc="145" dirty="0"/>
              <a:t> </a:t>
            </a:r>
            <a:r>
              <a:rPr sz="3200" spc="350" dirty="0"/>
              <a:t>Approach:</a:t>
            </a:r>
            <a:r>
              <a:rPr sz="3200" spc="215" dirty="0"/>
              <a:t> </a:t>
            </a:r>
            <a:r>
              <a:rPr sz="3200" spc="390" dirty="0"/>
              <a:t>Accelerators</a:t>
            </a:r>
            <a:r>
              <a:rPr lang="en-US" sz="3200" spc="145" dirty="0"/>
              <a:t> + </a:t>
            </a:r>
            <a:r>
              <a:rPr sz="3200" spc="310" dirty="0"/>
              <a:t>Squads</a:t>
            </a:r>
            <a:endParaRPr sz="3200" dirty="0"/>
          </a:p>
        </p:txBody>
      </p:sp>
      <p:pic>
        <p:nvPicPr>
          <p:cNvPr id="7" name="object 7">
            <a:extLst>
              <a:ext uri="{FF2B5EF4-FFF2-40B4-BE49-F238E27FC236}">
                <a16:creationId xmlns:a16="http://schemas.microsoft.com/office/drawing/2014/main" id="{B30D29E8-BA2F-1D05-CE44-A95D7783A6DD}"/>
              </a:ext>
            </a:extLst>
          </p:cNvPr>
          <p:cNvPicPr/>
          <p:nvPr/>
        </p:nvPicPr>
        <p:blipFill>
          <a:blip r:embed="rId2" cstate="print"/>
          <a:stretch>
            <a:fillRect/>
          </a:stretch>
        </p:blipFill>
        <p:spPr>
          <a:xfrm>
            <a:off x="1143000" y="685799"/>
            <a:ext cx="6400800" cy="9601196"/>
          </a:xfrm>
          <a:prstGeom prst="rect">
            <a:avLst/>
          </a:prstGeom>
        </p:spPr>
      </p:pic>
      <p:sp>
        <p:nvSpPr>
          <p:cNvPr id="14" name="Text 1">
            <a:extLst>
              <a:ext uri="{FF2B5EF4-FFF2-40B4-BE49-F238E27FC236}">
                <a16:creationId xmlns:a16="http://schemas.microsoft.com/office/drawing/2014/main" id="{2751251D-C9EB-E391-58F9-6DB5E07AA56D}"/>
              </a:ext>
            </a:extLst>
          </p:cNvPr>
          <p:cNvSpPr/>
          <p:nvPr/>
        </p:nvSpPr>
        <p:spPr>
          <a:xfrm>
            <a:off x="8518683" y="2703650"/>
            <a:ext cx="8854917" cy="687250"/>
          </a:xfrm>
          <a:prstGeom prst="rect">
            <a:avLst/>
          </a:prstGeom>
          <a:noFill/>
          <a:ln/>
        </p:spPr>
        <p:txBody>
          <a:bodyPr wrap="none" lIns="0" tIns="0" rIns="0" bIns="0" rtlCol="0" anchor="t"/>
          <a:lstStyle/>
          <a:p>
            <a:pPr marL="0" indent="0" algn="l">
              <a:lnSpc>
                <a:spcPts val="1450"/>
              </a:lnSpc>
              <a:buNone/>
            </a:pPr>
            <a:r>
              <a:rPr lang="en-US" sz="1400" dirty="0">
                <a:solidFill>
                  <a:srgbClr val="3D3838"/>
                </a:solidFill>
                <a:latin typeface="Source Sans 3" pitchFamily="34" charset="0"/>
                <a:ea typeface="Source Sans 3" pitchFamily="34" charset="-122"/>
                <a:cs typeface="Source Sans 3" pitchFamily="34" charset="-120"/>
              </a:rPr>
              <a:t>Building faster and smarter through specialized teams, proven methodologies, and outcome-driven collaboration.</a:t>
            </a:r>
            <a:endParaRPr lang="en-US" sz="1400" dirty="0"/>
          </a:p>
        </p:txBody>
      </p:sp>
      <p:sp>
        <p:nvSpPr>
          <p:cNvPr id="15" name="Shape 2">
            <a:extLst>
              <a:ext uri="{FF2B5EF4-FFF2-40B4-BE49-F238E27FC236}">
                <a16:creationId xmlns:a16="http://schemas.microsoft.com/office/drawing/2014/main" id="{0CE65C22-DDBE-44EC-9090-BA4E68B4429A}"/>
              </a:ext>
            </a:extLst>
          </p:cNvPr>
          <p:cNvSpPr/>
          <p:nvPr/>
        </p:nvSpPr>
        <p:spPr>
          <a:xfrm>
            <a:off x="9216152" y="3493056"/>
            <a:ext cx="3864054" cy="1607582"/>
          </a:xfrm>
          <a:prstGeom prst="roundRect">
            <a:avLst>
              <a:gd name="adj" fmla="val 1161"/>
            </a:avLst>
          </a:prstGeom>
          <a:solidFill>
            <a:schemeClr val="bg1"/>
          </a:solidFill>
          <a:ln>
            <a:solidFill>
              <a:schemeClr val="accent1"/>
            </a:solidFill>
          </a:ln>
        </p:spPr>
      </p:sp>
      <p:sp>
        <p:nvSpPr>
          <p:cNvPr id="16" name="Shape 3">
            <a:extLst>
              <a:ext uri="{FF2B5EF4-FFF2-40B4-BE49-F238E27FC236}">
                <a16:creationId xmlns:a16="http://schemas.microsoft.com/office/drawing/2014/main" id="{AF1F3B90-F19B-B518-E12C-BC5A3051715D}"/>
              </a:ext>
            </a:extLst>
          </p:cNvPr>
          <p:cNvSpPr/>
          <p:nvPr/>
        </p:nvSpPr>
        <p:spPr>
          <a:xfrm>
            <a:off x="9340572" y="3617476"/>
            <a:ext cx="373380" cy="373380"/>
          </a:xfrm>
          <a:prstGeom prst="roundRect">
            <a:avLst>
              <a:gd name="adj" fmla="val 24487347"/>
            </a:avLst>
          </a:prstGeom>
          <a:solidFill>
            <a:srgbClr val="2D2E34"/>
          </a:solidFill>
          <a:ln/>
        </p:spPr>
      </p:sp>
      <p:pic>
        <p:nvPicPr>
          <p:cNvPr id="17" name="Image 1" descr="preencoded.png">
            <a:extLst>
              <a:ext uri="{FF2B5EF4-FFF2-40B4-BE49-F238E27FC236}">
                <a16:creationId xmlns:a16="http://schemas.microsoft.com/office/drawing/2014/main" id="{3E0A15EC-9EEF-9E97-D9B3-E924673DEC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43204" y="3720108"/>
            <a:ext cx="167997" cy="167997"/>
          </a:xfrm>
          <a:prstGeom prst="rect">
            <a:avLst/>
          </a:prstGeom>
        </p:spPr>
      </p:pic>
      <p:sp>
        <p:nvSpPr>
          <p:cNvPr id="18" name="Text 4">
            <a:extLst>
              <a:ext uri="{FF2B5EF4-FFF2-40B4-BE49-F238E27FC236}">
                <a16:creationId xmlns:a16="http://schemas.microsoft.com/office/drawing/2014/main" id="{E6C8D178-6F68-B450-B250-936D0D7DC7A2}"/>
              </a:ext>
            </a:extLst>
          </p:cNvPr>
          <p:cNvSpPr/>
          <p:nvPr/>
        </p:nvSpPr>
        <p:spPr>
          <a:xfrm>
            <a:off x="9340572" y="4115277"/>
            <a:ext cx="1714262" cy="176808"/>
          </a:xfrm>
          <a:prstGeom prst="rect">
            <a:avLst/>
          </a:prstGeom>
          <a:noFill/>
          <a:ln/>
        </p:spPr>
        <p:txBody>
          <a:bodyPr wrap="none" lIns="0" tIns="0" rIns="0" bIns="0" rtlCol="0" anchor="t"/>
          <a:lstStyle/>
          <a:p>
            <a:pPr marL="0" indent="0" algn="l">
              <a:lnSpc>
                <a:spcPts val="1350"/>
              </a:lnSpc>
              <a:buNone/>
            </a:pPr>
            <a:r>
              <a:rPr lang="en-US" sz="1400" b="1" dirty="0">
                <a:solidFill>
                  <a:srgbClr val="3D3838"/>
                </a:solidFill>
                <a:latin typeface="Source Sans 3" panose="020B0604020202020204" charset="0"/>
                <a:ea typeface="Montserrat Bold" pitchFamily="34" charset="-122"/>
                <a:cs typeface="Montserrat Bold" pitchFamily="34" charset="-120"/>
              </a:rPr>
              <a:t>Ready Building Squads</a:t>
            </a:r>
            <a:endParaRPr lang="en-US" sz="1400" dirty="0">
              <a:latin typeface="Source Sans 3" panose="020B0604020202020204" charset="0"/>
            </a:endParaRPr>
          </a:p>
        </p:txBody>
      </p:sp>
      <p:sp>
        <p:nvSpPr>
          <p:cNvPr id="19" name="Text 5">
            <a:extLst>
              <a:ext uri="{FF2B5EF4-FFF2-40B4-BE49-F238E27FC236}">
                <a16:creationId xmlns:a16="http://schemas.microsoft.com/office/drawing/2014/main" id="{8A02A75D-106A-6084-9393-86A32E3A7561}"/>
              </a:ext>
            </a:extLst>
          </p:cNvPr>
          <p:cNvSpPr/>
          <p:nvPr/>
        </p:nvSpPr>
        <p:spPr>
          <a:xfrm>
            <a:off x="9340572" y="4416505"/>
            <a:ext cx="3615214" cy="373142"/>
          </a:xfrm>
          <a:prstGeom prst="rect">
            <a:avLst/>
          </a:prstGeom>
          <a:noFill/>
          <a:ln/>
        </p:spPr>
        <p:txBody>
          <a:bodyPr wrap="square" lIns="0" tIns="0" rIns="0" bIns="0" rtlCol="0" anchor="t"/>
          <a:lstStyle/>
          <a:p>
            <a:pPr marL="0" indent="0" algn="l">
              <a:lnSpc>
                <a:spcPts val="1450"/>
              </a:lnSpc>
              <a:buNone/>
            </a:pPr>
            <a:r>
              <a:rPr lang="en-US" sz="1400" dirty="0">
                <a:solidFill>
                  <a:srgbClr val="3D3838"/>
                </a:solidFill>
                <a:latin typeface="Source Sans 3" panose="020B0604020202020204" charset="0"/>
                <a:ea typeface="Source Sans 3" pitchFamily="34" charset="-122"/>
                <a:cs typeface="Source Sans 3" pitchFamily="34" charset="-120"/>
              </a:rPr>
              <a:t>Specialists with deep Mortgage business and technology expertise ready to automate your processes from day one.</a:t>
            </a:r>
            <a:endParaRPr lang="en-US" sz="1400" dirty="0">
              <a:latin typeface="Source Sans 3" panose="020B0604020202020204" charset="0"/>
            </a:endParaRPr>
          </a:p>
        </p:txBody>
      </p:sp>
      <p:sp>
        <p:nvSpPr>
          <p:cNvPr id="20" name="Shape 6">
            <a:extLst>
              <a:ext uri="{FF2B5EF4-FFF2-40B4-BE49-F238E27FC236}">
                <a16:creationId xmlns:a16="http://schemas.microsoft.com/office/drawing/2014/main" id="{B514BCBD-80F2-2E18-9257-092C69EC16F9}"/>
              </a:ext>
            </a:extLst>
          </p:cNvPr>
          <p:cNvSpPr/>
          <p:nvPr/>
        </p:nvSpPr>
        <p:spPr>
          <a:xfrm>
            <a:off x="13204627" y="3493056"/>
            <a:ext cx="3864173" cy="1607582"/>
          </a:xfrm>
          <a:prstGeom prst="roundRect">
            <a:avLst>
              <a:gd name="adj" fmla="val 1161"/>
            </a:avLst>
          </a:prstGeom>
          <a:solidFill>
            <a:schemeClr val="bg1"/>
          </a:solidFill>
          <a:ln>
            <a:solidFill>
              <a:schemeClr val="accent1"/>
            </a:solidFill>
          </a:ln>
        </p:spPr>
      </p:sp>
      <p:sp>
        <p:nvSpPr>
          <p:cNvPr id="21" name="Shape 7">
            <a:extLst>
              <a:ext uri="{FF2B5EF4-FFF2-40B4-BE49-F238E27FC236}">
                <a16:creationId xmlns:a16="http://schemas.microsoft.com/office/drawing/2014/main" id="{7BACE3AD-CC2F-0B8C-22BE-93B509F60646}"/>
              </a:ext>
            </a:extLst>
          </p:cNvPr>
          <p:cNvSpPr/>
          <p:nvPr/>
        </p:nvSpPr>
        <p:spPr>
          <a:xfrm>
            <a:off x="13329047" y="3617476"/>
            <a:ext cx="373380" cy="373380"/>
          </a:xfrm>
          <a:prstGeom prst="roundRect">
            <a:avLst>
              <a:gd name="adj" fmla="val 24487347"/>
            </a:avLst>
          </a:prstGeom>
          <a:solidFill>
            <a:srgbClr val="2D2E34"/>
          </a:solidFill>
          <a:ln/>
        </p:spPr>
      </p:sp>
      <p:pic>
        <p:nvPicPr>
          <p:cNvPr id="22" name="Image 2" descr="preencoded.png">
            <a:extLst>
              <a:ext uri="{FF2B5EF4-FFF2-40B4-BE49-F238E27FC236}">
                <a16:creationId xmlns:a16="http://schemas.microsoft.com/office/drawing/2014/main" id="{67A4D9C1-19E7-2ED7-71C8-FF1EB2EE79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31679" y="3720108"/>
            <a:ext cx="167997" cy="167997"/>
          </a:xfrm>
          <a:prstGeom prst="rect">
            <a:avLst/>
          </a:prstGeom>
        </p:spPr>
      </p:pic>
      <p:sp>
        <p:nvSpPr>
          <p:cNvPr id="23" name="Text 8">
            <a:extLst>
              <a:ext uri="{FF2B5EF4-FFF2-40B4-BE49-F238E27FC236}">
                <a16:creationId xmlns:a16="http://schemas.microsoft.com/office/drawing/2014/main" id="{AF70E8F3-9C8C-57D0-4DCA-E311D6E27EBA}"/>
              </a:ext>
            </a:extLst>
          </p:cNvPr>
          <p:cNvSpPr/>
          <p:nvPr/>
        </p:nvSpPr>
        <p:spPr>
          <a:xfrm>
            <a:off x="13329047" y="4115277"/>
            <a:ext cx="1543288" cy="176808"/>
          </a:xfrm>
          <a:prstGeom prst="rect">
            <a:avLst/>
          </a:prstGeom>
          <a:noFill/>
          <a:ln/>
        </p:spPr>
        <p:txBody>
          <a:bodyPr wrap="none" lIns="0" tIns="0" rIns="0" bIns="0" rtlCol="0" anchor="t"/>
          <a:lstStyle/>
          <a:p>
            <a:pPr marL="0" indent="0" algn="l">
              <a:lnSpc>
                <a:spcPts val="1350"/>
              </a:lnSpc>
              <a:buNone/>
            </a:pPr>
            <a:r>
              <a:rPr lang="en-US" sz="1400" b="1" dirty="0">
                <a:solidFill>
                  <a:srgbClr val="3D3838"/>
                </a:solidFill>
                <a:latin typeface="Source Sans 3" panose="020B0604020202020204" charset="0"/>
                <a:ea typeface="Montserrat Bold" pitchFamily="34" charset="-122"/>
                <a:cs typeface="Montserrat Bold" pitchFamily="34" charset="-120"/>
              </a:rPr>
              <a:t>Lean Co-Build Squad</a:t>
            </a:r>
            <a:endParaRPr lang="en-US" sz="1400" dirty="0">
              <a:latin typeface="Source Sans 3" panose="020B0604020202020204" charset="0"/>
            </a:endParaRPr>
          </a:p>
        </p:txBody>
      </p:sp>
      <p:sp>
        <p:nvSpPr>
          <p:cNvPr id="24" name="Text 9">
            <a:extLst>
              <a:ext uri="{FF2B5EF4-FFF2-40B4-BE49-F238E27FC236}">
                <a16:creationId xmlns:a16="http://schemas.microsoft.com/office/drawing/2014/main" id="{5FE5ADE1-3666-31A5-0924-68B915028F52}"/>
              </a:ext>
            </a:extLst>
          </p:cNvPr>
          <p:cNvSpPr/>
          <p:nvPr/>
        </p:nvSpPr>
        <p:spPr>
          <a:xfrm>
            <a:off x="13329047" y="4416505"/>
            <a:ext cx="3615333" cy="559713"/>
          </a:xfrm>
          <a:prstGeom prst="rect">
            <a:avLst/>
          </a:prstGeom>
          <a:noFill/>
          <a:ln/>
        </p:spPr>
        <p:txBody>
          <a:bodyPr wrap="square" lIns="0" tIns="0" rIns="0" bIns="0" rtlCol="0" anchor="t"/>
          <a:lstStyle/>
          <a:p>
            <a:pPr marL="0" indent="0" algn="l">
              <a:lnSpc>
                <a:spcPts val="1450"/>
              </a:lnSpc>
              <a:buNone/>
            </a:pPr>
            <a:r>
              <a:rPr lang="en-US" sz="1400" dirty="0">
                <a:solidFill>
                  <a:srgbClr val="3D3838"/>
                </a:solidFill>
                <a:latin typeface="Source Sans 3" panose="020B0604020202020204" charset="0"/>
                <a:ea typeface="Source Sans 3" pitchFamily="34" charset="-122"/>
                <a:cs typeface="Source Sans 3" pitchFamily="34" charset="-120"/>
              </a:rPr>
              <a:t>Product lead, designer, builders, and AI specialist working in sync. Weekly demos and transparent decision-making keep momentum high.</a:t>
            </a:r>
            <a:endParaRPr lang="en-US" sz="1400" dirty="0">
              <a:latin typeface="Source Sans 3" panose="020B0604020202020204" charset="0"/>
            </a:endParaRPr>
          </a:p>
        </p:txBody>
      </p:sp>
      <p:sp>
        <p:nvSpPr>
          <p:cNvPr id="25" name="Shape 10">
            <a:extLst>
              <a:ext uri="{FF2B5EF4-FFF2-40B4-BE49-F238E27FC236}">
                <a16:creationId xmlns:a16="http://schemas.microsoft.com/office/drawing/2014/main" id="{AFA3208A-8FB8-6549-E824-33A3911E91D7}"/>
              </a:ext>
            </a:extLst>
          </p:cNvPr>
          <p:cNvSpPr/>
          <p:nvPr/>
        </p:nvSpPr>
        <p:spPr>
          <a:xfrm>
            <a:off x="9216152" y="5225058"/>
            <a:ext cx="3864054" cy="1607582"/>
          </a:xfrm>
          <a:prstGeom prst="roundRect">
            <a:avLst>
              <a:gd name="adj" fmla="val 1161"/>
            </a:avLst>
          </a:prstGeom>
          <a:solidFill>
            <a:schemeClr val="bg1"/>
          </a:solidFill>
          <a:ln>
            <a:solidFill>
              <a:schemeClr val="accent1"/>
            </a:solidFill>
          </a:ln>
        </p:spPr>
      </p:sp>
      <p:sp>
        <p:nvSpPr>
          <p:cNvPr id="26" name="Shape 11">
            <a:extLst>
              <a:ext uri="{FF2B5EF4-FFF2-40B4-BE49-F238E27FC236}">
                <a16:creationId xmlns:a16="http://schemas.microsoft.com/office/drawing/2014/main" id="{BBF3A859-71EC-F7CF-64CE-C404D52FAC53}"/>
              </a:ext>
            </a:extLst>
          </p:cNvPr>
          <p:cNvSpPr/>
          <p:nvPr/>
        </p:nvSpPr>
        <p:spPr>
          <a:xfrm>
            <a:off x="9340572" y="5349478"/>
            <a:ext cx="373380" cy="373380"/>
          </a:xfrm>
          <a:prstGeom prst="roundRect">
            <a:avLst>
              <a:gd name="adj" fmla="val 24487347"/>
            </a:avLst>
          </a:prstGeom>
          <a:solidFill>
            <a:srgbClr val="2D2E34"/>
          </a:solidFill>
          <a:ln/>
        </p:spPr>
      </p:sp>
      <p:pic>
        <p:nvPicPr>
          <p:cNvPr id="27" name="Image 3" descr="preencoded.png">
            <a:extLst>
              <a:ext uri="{FF2B5EF4-FFF2-40B4-BE49-F238E27FC236}">
                <a16:creationId xmlns:a16="http://schemas.microsoft.com/office/drawing/2014/main" id="{59441532-FE62-5433-DE3C-D4424DB298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43204" y="5452110"/>
            <a:ext cx="167997" cy="167997"/>
          </a:xfrm>
          <a:prstGeom prst="rect">
            <a:avLst/>
          </a:prstGeom>
        </p:spPr>
      </p:pic>
      <p:sp>
        <p:nvSpPr>
          <p:cNvPr id="28" name="Text 12">
            <a:extLst>
              <a:ext uri="{FF2B5EF4-FFF2-40B4-BE49-F238E27FC236}">
                <a16:creationId xmlns:a16="http://schemas.microsoft.com/office/drawing/2014/main" id="{7395889E-67C2-A9A0-3AD9-CFB2DC0AA26D}"/>
              </a:ext>
            </a:extLst>
          </p:cNvPr>
          <p:cNvSpPr/>
          <p:nvPr/>
        </p:nvSpPr>
        <p:spPr>
          <a:xfrm>
            <a:off x="9340572" y="5847279"/>
            <a:ext cx="1414224" cy="176808"/>
          </a:xfrm>
          <a:prstGeom prst="rect">
            <a:avLst/>
          </a:prstGeom>
          <a:noFill/>
          <a:ln/>
        </p:spPr>
        <p:txBody>
          <a:bodyPr wrap="none" lIns="0" tIns="0" rIns="0" bIns="0" rtlCol="0" anchor="t"/>
          <a:lstStyle/>
          <a:p>
            <a:pPr marL="0" indent="0" algn="l">
              <a:lnSpc>
                <a:spcPts val="1350"/>
              </a:lnSpc>
              <a:buNone/>
            </a:pPr>
            <a:r>
              <a:rPr lang="en-US" sz="1400" b="1" dirty="0">
                <a:solidFill>
                  <a:srgbClr val="3D3838"/>
                </a:solidFill>
                <a:latin typeface="Source Sans 3" panose="020B0604020202020204" charset="0"/>
                <a:ea typeface="Montserrat Bold" pitchFamily="34" charset="-122"/>
                <a:cs typeface="Montserrat Bold" pitchFamily="34" charset="-120"/>
              </a:rPr>
              <a:t>Outcome-First</a:t>
            </a:r>
            <a:endParaRPr lang="en-US" sz="1400" dirty="0">
              <a:latin typeface="Source Sans 3" panose="020B0604020202020204" charset="0"/>
            </a:endParaRPr>
          </a:p>
        </p:txBody>
      </p:sp>
      <p:sp>
        <p:nvSpPr>
          <p:cNvPr id="29" name="Text 13">
            <a:extLst>
              <a:ext uri="{FF2B5EF4-FFF2-40B4-BE49-F238E27FC236}">
                <a16:creationId xmlns:a16="http://schemas.microsoft.com/office/drawing/2014/main" id="{50835EF9-1DBE-3F44-3415-E8479929FF4B}"/>
              </a:ext>
            </a:extLst>
          </p:cNvPr>
          <p:cNvSpPr/>
          <p:nvPr/>
        </p:nvSpPr>
        <p:spPr>
          <a:xfrm>
            <a:off x="9340572" y="6148507"/>
            <a:ext cx="3615214" cy="373142"/>
          </a:xfrm>
          <a:prstGeom prst="rect">
            <a:avLst/>
          </a:prstGeom>
          <a:noFill/>
          <a:ln/>
        </p:spPr>
        <p:txBody>
          <a:bodyPr wrap="square" lIns="0" tIns="0" rIns="0" bIns="0" rtlCol="0" anchor="t"/>
          <a:lstStyle/>
          <a:p>
            <a:pPr marL="0" indent="0" algn="l">
              <a:lnSpc>
                <a:spcPts val="1450"/>
              </a:lnSpc>
              <a:buNone/>
            </a:pPr>
            <a:r>
              <a:rPr lang="en-US" sz="1400" dirty="0">
                <a:solidFill>
                  <a:srgbClr val="3D3838"/>
                </a:solidFill>
                <a:latin typeface="Source Sans 3" panose="020B0604020202020204" charset="0"/>
                <a:ea typeface="Source Sans 3" pitchFamily="34" charset="-122"/>
                <a:cs typeface="Source Sans 3" pitchFamily="34" charset="-120"/>
              </a:rPr>
              <a:t>We pick one use case, define success upfront, and cut anything that doesn't move the needle. Results matter more than activity.</a:t>
            </a:r>
            <a:endParaRPr lang="en-US" sz="1400" dirty="0">
              <a:latin typeface="Source Sans 3" panose="020B0604020202020204" charset="0"/>
            </a:endParaRPr>
          </a:p>
        </p:txBody>
      </p:sp>
      <p:sp>
        <p:nvSpPr>
          <p:cNvPr id="30" name="Shape 14">
            <a:extLst>
              <a:ext uri="{FF2B5EF4-FFF2-40B4-BE49-F238E27FC236}">
                <a16:creationId xmlns:a16="http://schemas.microsoft.com/office/drawing/2014/main" id="{8BB88759-39A1-14AF-2246-CC3BC04633CF}"/>
              </a:ext>
            </a:extLst>
          </p:cNvPr>
          <p:cNvSpPr/>
          <p:nvPr/>
        </p:nvSpPr>
        <p:spPr>
          <a:xfrm>
            <a:off x="13204627" y="5225058"/>
            <a:ext cx="3864173" cy="1607582"/>
          </a:xfrm>
          <a:prstGeom prst="roundRect">
            <a:avLst>
              <a:gd name="adj" fmla="val 1161"/>
            </a:avLst>
          </a:prstGeom>
          <a:solidFill>
            <a:schemeClr val="bg1"/>
          </a:solidFill>
          <a:ln>
            <a:solidFill>
              <a:schemeClr val="accent1"/>
            </a:solidFill>
          </a:ln>
        </p:spPr>
      </p:sp>
      <p:sp>
        <p:nvSpPr>
          <p:cNvPr id="31" name="Shape 15">
            <a:extLst>
              <a:ext uri="{FF2B5EF4-FFF2-40B4-BE49-F238E27FC236}">
                <a16:creationId xmlns:a16="http://schemas.microsoft.com/office/drawing/2014/main" id="{689CF6B2-4EE2-860A-5701-361E5B6C3E91}"/>
              </a:ext>
            </a:extLst>
          </p:cNvPr>
          <p:cNvSpPr/>
          <p:nvPr/>
        </p:nvSpPr>
        <p:spPr>
          <a:xfrm>
            <a:off x="13329047" y="5349478"/>
            <a:ext cx="373380" cy="373380"/>
          </a:xfrm>
          <a:prstGeom prst="roundRect">
            <a:avLst>
              <a:gd name="adj" fmla="val 24487347"/>
            </a:avLst>
          </a:prstGeom>
          <a:solidFill>
            <a:srgbClr val="2D2E34"/>
          </a:solidFill>
          <a:ln/>
        </p:spPr>
      </p:sp>
      <p:pic>
        <p:nvPicPr>
          <p:cNvPr id="32" name="Image 4" descr="preencoded.png">
            <a:extLst>
              <a:ext uri="{FF2B5EF4-FFF2-40B4-BE49-F238E27FC236}">
                <a16:creationId xmlns:a16="http://schemas.microsoft.com/office/drawing/2014/main" id="{1760B180-E099-C4F4-F065-DAFAC4231B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431679" y="5452110"/>
            <a:ext cx="167997" cy="167997"/>
          </a:xfrm>
          <a:prstGeom prst="rect">
            <a:avLst/>
          </a:prstGeom>
        </p:spPr>
      </p:pic>
      <p:sp>
        <p:nvSpPr>
          <p:cNvPr id="33" name="Text 16">
            <a:extLst>
              <a:ext uri="{FF2B5EF4-FFF2-40B4-BE49-F238E27FC236}">
                <a16:creationId xmlns:a16="http://schemas.microsoft.com/office/drawing/2014/main" id="{57DBB759-5B61-D8CA-85B3-13BA1C5FFCE5}"/>
              </a:ext>
            </a:extLst>
          </p:cNvPr>
          <p:cNvSpPr/>
          <p:nvPr/>
        </p:nvSpPr>
        <p:spPr>
          <a:xfrm>
            <a:off x="13329047" y="5847279"/>
            <a:ext cx="1414224" cy="176808"/>
          </a:xfrm>
          <a:prstGeom prst="rect">
            <a:avLst/>
          </a:prstGeom>
          <a:noFill/>
          <a:ln/>
        </p:spPr>
        <p:txBody>
          <a:bodyPr wrap="none" lIns="0" tIns="0" rIns="0" bIns="0" rtlCol="0" anchor="t"/>
          <a:lstStyle/>
          <a:p>
            <a:pPr marL="0" indent="0" algn="l">
              <a:lnSpc>
                <a:spcPts val="1350"/>
              </a:lnSpc>
              <a:buNone/>
            </a:pPr>
            <a:r>
              <a:rPr lang="en-US" sz="1400" b="1" dirty="0">
                <a:solidFill>
                  <a:srgbClr val="3D3838"/>
                </a:solidFill>
                <a:latin typeface="Source Sans 3" panose="020B0604020202020204" charset="0"/>
                <a:ea typeface="Montserrat Bold" pitchFamily="34" charset="-122"/>
                <a:cs typeface="Montserrat Bold" pitchFamily="34" charset="-120"/>
              </a:rPr>
              <a:t>Trust by Design</a:t>
            </a:r>
            <a:endParaRPr lang="en-US" sz="1400" dirty="0">
              <a:latin typeface="Source Sans 3" panose="020B0604020202020204" charset="0"/>
            </a:endParaRPr>
          </a:p>
        </p:txBody>
      </p:sp>
      <p:sp>
        <p:nvSpPr>
          <p:cNvPr id="34" name="Text 17">
            <a:extLst>
              <a:ext uri="{FF2B5EF4-FFF2-40B4-BE49-F238E27FC236}">
                <a16:creationId xmlns:a16="http://schemas.microsoft.com/office/drawing/2014/main" id="{061519EB-24DB-3F6B-EBDD-995119087758}"/>
              </a:ext>
            </a:extLst>
          </p:cNvPr>
          <p:cNvSpPr/>
          <p:nvPr/>
        </p:nvSpPr>
        <p:spPr>
          <a:xfrm>
            <a:off x="13329047" y="6148507"/>
            <a:ext cx="3615333" cy="559713"/>
          </a:xfrm>
          <a:prstGeom prst="rect">
            <a:avLst/>
          </a:prstGeom>
          <a:noFill/>
          <a:ln/>
        </p:spPr>
        <p:txBody>
          <a:bodyPr wrap="square" lIns="0" tIns="0" rIns="0" bIns="0" rtlCol="0" anchor="t"/>
          <a:lstStyle/>
          <a:p>
            <a:pPr marL="0" indent="0" algn="l">
              <a:lnSpc>
                <a:spcPts val="1450"/>
              </a:lnSpc>
              <a:buNone/>
            </a:pPr>
            <a:r>
              <a:rPr lang="en-US" sz="1400" dirty="0">
                <a:solidFill>
                  <a:srgbClr val="3D3838"/>
                </a:solidFill>
                <a:latin typeface="Source Sans 3" panose="020B0604020202020204" charset="0"/>
                <a:ea typeface="Source Sans 3" pitchFamily="34" charset="-122"/>
                <a:cs typeface="Source Sans 3" pitchFamily="34" charset="-120"/>
              </a:rPr>
              <a:t>Privacy, access control, and audit trails baked in from the start—without the jargon. Security and compliance are never an afterthought.</a:t>
            </a:r>
            <a:endParaRPr lang="en-US" sz="1400" dirty="0">
              <a:latin typeface="Source Sans 3" panose="020B0604020202020204" charset="0"/>
            </a:endParaRPr>
          </a:p>
        </p:txBody>
      </p:sp>
      <p:sp>
        <p:nvSpPr>
          <p:cNvPr id="35" name="Shape 18">
            <a:extLst>
              <a:ext uri="{FF2B5EF4-FFF2-40B4-BE49-F238E27FC236}">
                <a16:creationId xmlns:a16="http://schemas.microsoft.com/office/drawing/2014/main" id="{6F86B4A1-A501-401C-36A5-D25B38D8041F}"/>
              </a:ext>
            </a:extLst>
          </p:cNvPr>
          <p:cNvSpPr/>
          <p:nvPr/>
        </p:nvSpPr>
        <p:spPr>
          <a:xfrm>
            <a:off x="9216152" y="6957060"/>
            <a:ext cx="7852648" cy="1767840"/>
          </a:xfrm>
          <a:prstGeom prst="roundRect">
            <a:avLst>
              <a:gd name="adj" fmla="val 1512"/>
            </a:avLst>
          </a:prstGeom>
          <a:solidFill>
            <a:schemeClr val="bg1"/>
          </a:solidFill>
          <a:ln>
            <a:solidFill>
              <a:schemeClr val="accent1"/>
            </a:solidFill>
          </a:ln>
        </p:spPr>
      </p:sp>
      <p:sp>
        <p:nvSpPr>
          <p:cNvPr id="36" name="Shape 19">
            <a:extLst>
              <a:ext uri="{FF2B5EF4-FFF2-40B4-BE49-F238E27FC236}">
                <a16:creationId xmlns:a16="http://schemas.microsoft.com/office/drawing/2014/main" id="{6DFECFB6-383E-0700-96A8-C21AA4F022BB}"/>
              </a:ext>
            </a:extLst>
          </p:cNvPr>
          <p:cNvSpPr/>
          <p:nvPr/>
        </p:nvSpPr>
        <p:spPr>
          <a:xfrm>
            <a:off x="9340572" y="7081481"/>
            <a:ext cx="373380" cy="373380"/>
          </a:xfrm>
          <a:prstGeom prst="roundRect">
            <a:avLst>
              <a:gd name="adj" fmla="val 24487347"/>
            </a:avLst>
          </a:prstGeom>
          <a:solidFill>
            <a:srgbClr val="2D2E34"/>
          </a:solidFill>
          <a:ln/>
        </p:spPr>
      </p:sp>
      <p:pic>
        <p:nvPicPr>
          <p:cNvPr id="37" name="Image 5" descr="preencoded.png">
            <a:extLst>
              <a:ext uri="{FF2B5EF4-FFF2-40B4-BE49-F238E27FC236}">
                <a16:creationId xmlns:a16="http://schemas.microsoft.com/office/drawing/2014/main" id="{EA8F1669-E1A2-4D29-41DC-2735C7E6F4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43204" y="7184113"/>
            <a:ext cx="167997" cy="167997"/>
          </a:xfrm>
          <a:prstGeom prst="rect">
            <a:avLst/>
          </a:prstGeom>
        </p:spPr>
      </p:pic>
      <p:sp>
        <p:nvSpPr>
          <p:cNvPr id="38" name="Text 20">
            <a:extLst>
              <a:ext uri="{FF2B5EF4-FFF2-40B4-BE49-F238E27FC236}">
                <a16:creationId xmlns:a16="http://schemas.microsoft.com/office/drawing/2014/main" id="{5012A359-0B64-A647-FEAC-0F0C72D0FCF8}"/>
              </a:ext>
            </a:extLst>
          </p:cNvPr>
          <p:cNvSpPr/>
          <p:nvPr/>
        </p:nvSpPr>
        <p:spPr>
          <a:xfrm>
            <a:off x="9340572" y="7579281"/>
            <a:ext cx="1414224" cy="176808"/>
          </a:xfrm>
          <a:prstGeom prst="rect">
            <a:avLst/>
          </a:prstGeom>
          <a:noFill/>
          <a:ln/>
        </p:spPr>
        <p:txBody>
          <a:bodyPr wrap="none" lIns="0" tIns="0" rIns="0" bIns="0" rtlCol="0" anchor="t"/>
          <a:lstStyle/>
          <a:p>
            <a:pPr marL="0" indent="0" algn="l">
              <a:lnSpc>
                <a:spcPts val="1350"/>
              </a:lnSpc>
              <a:buNone/>
            </a:pPr>
            <a:r>
              <a:rPr lang="en-US" sz="1400" b="1" dirty="0">
                <a:solidFill>
                  <a:srgbClr val="3D3838"/>
                </a:solidFill>
                <a:latin typeface="Source Sans 3" panose="020B0604020202020204" charset="0"/>
                <a:ea typeface="Montserrat Bold" pitchFamily="34" charset="-122"/>
                <a:cs typeface="Montserrat Bold" pitchFamily="34" charset="-120"/>
              </a:rPr>
              <a:t>Model-Agnostic</a:t>
            </a:r>
            <a:endParaRPr lang="en-US" sz="1400" dirty="0">
              <a:latin typeface="Source Sans 3" panose="020B0604020202020204" charset="0"/>
            </a:endParaRPr>
          </a:p>
        </p:txBody>
      </p:sp>
      <p:sp>
        <p:nvSpPr>
          <p:cNvPr id="39" name="Text 21">
            <a:extLst>
              <a:ext uri="{FF2B5EF4-FFF2-40B4-BE49-F238E27FC236}">
                <a16:creationId xmlns:a16="http://schemas.microsoft.com/office/drawing/2014/main" id="{8D73CB79-FFB6-4109-C43D-92AB145285F4}"/>
              </a:ext>
            </a:extLst>
          </p:cNvPr>
          <p:cNvSpPr/>
          <p:nvPr/>
        </p:nvSpPr>
        <p:spPr>
          <a:xfrm>
            <a:off x="9340572" y="7880509"/>
            <a:ext cx="7603808" cy="661869"/>
          </a:xfrm>
          <a:prstGeom prst="rect">
            <a:avLst/>
          </a:prstGeom>
          <a:noFill/>
          <a:ln/>
        </p:spPr>
        <p:txBody>
          <a:bodyPr wrap="none" lIns="0" tIns="0" rIns="0" bIns="0" rtlCol="0" anchor="t"/>
          <a:lstStyle/>
          <a:p>
            <a:pPr marL="0" indent="0" algn="l">
              <a:lnSpc>
                <a:spcPts val="1450"/>
              </a:lnSpc>
              <a:buNone/>
            </a:pPr>
            <a:r>
              <a:rPr lang="en-US" sz="1400" dirty="0">
                <a:solidFill>
                  <a:srgbClr val="3D3838"/>
                </a:solidFill>
                <a:latin typeface="Source Sans 3" panose="020B0604020202020204" charset="0"/>
                <a:ea typeface="Source Sans 3" pitchFamily="34" charset="-122"/>
                <a:cs typeface="Source Sans 3" pitchFamily="34" charset="-120"/>
              </a:rPr>
              <a:t>We choose what fits your accuracy, budget, and region—not one "silver bullet." </a:t>
            </a:r>
          </a:p>
          <a:p>
            <a:pPr marL="0" indent="0" algn="l">
              <a:lnSpc>
                <a:spcPts val="1450"/>
              </a:lnSpc>
              <a:buNone/>
            </a:pPr>
            <a:r>
              <a:rPr lang="en-US" sz="1400" dirty="0">
                <a:solidFill>
                  <a:srgbClr val="3D3838"/>
                </a:solidFill>
                <a:latin typeface="Source Sans 3" panose="020B0604020202020204" charset="0"/>
                <a:ea typeface="Source Sans 3" pitchFamily="34" charset="-122"/>
                <a:cs typeface="Source Sans 3" pitchFamily="34" charset="-120"/>
              </a:rPr>
              <a:t>Flexibility ensures the right AI for your specific needs.</a:t>
            </a:r>
            <a:endParaRPr lang="en-US" sz="1400" dirty="0">
              <a:latin typeface="Source Sans 3" panose="020B0604020202020204" charset="0"/>
            </a:endParaRPr>
          </a:p>
        </p:txBody>
      </p:sp>
      <p:pic>
        <p:nvPicPr>
          <p:cNvPr id="10" name="Picture 9">
            <a:extLst>
              <a:ext uri="{FF2B5EF4-FFF2-40B4-BE49-F238E27FC236}">
                <a16:creationId xmlns:a16="http://schemas.microsoft.com/office/drawing/2014/main" id="{16AFEFAC-9B8A-EE07-A85A-10143387FD20}"/>
              </a:ext>
            </a:extLst>
          </p:cNvPr>
          <p:cNvPicPr>
            <a:picLocks noChangeAspect="1"/>
          </p:cNvPicPr>
          <p:nvPr/>
        </p:nvPicPr>
        <p:blipFill>
          <a:blip r:embed="rId13"/>
          <a:stretch>
            <a:fillRect/>
          </a:stretch>
        </p:blipFill>
        <p:spPr>
          <a:xfrm>
            <a:off x="15849600" y="38100"/>
            <a:ext cx="2361018" cy="1817287"/>
          </a:xfrm>
          <a:prstGeom prst="rect">
            <a:avLst/>
          </a:prstGeom>
        </p:spPr>
      </p:pic>
    </p:spTree>
    <p:extLst>
      <p:ext uri="{BB962C8B-B14F-4D97-AF65-F5344CB8AC3E}">
        <p14:creationId xmlns:p14="http://schemas.microsoft.com/office/powerpoint/2010/main" val="4105221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AA91A-8C23-9FDE-798E-AB8F34E48180}"/>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CB3EBF0D-339D-7D5A-9DAB-FD71B68965E4}"/>
              </a:ext>
            </a:extLst>
          </p:cNvPr>
          <p:cNvSpPr/>
          <p:nvPr/>
        </p:nvSpPr>
        <p:spPr>
          <a:xfrm>
            <a:off x="16507938" y="0"/>
            <a:ext cx="1627662" cy="9639296"/>
          </a:xfrm>
          <a:custGeom>
            <a:avLst/>
            <a:gdLst/>
            <a:ahLst/>
            <a:cxnLst/>
            <a:rect l="l" t="t" r="r" b="b"/>
            <a:pathLst>
              <a:path w="1819275" h="10287000">
                <a:moveTo>
                  <a:pt x="1819275" y="0"/>
                </a:moveTo>
                <a:lnTo>
                  <a:pt x="0" y="0"/>
                </a:lnTo>
                <a:lnTo>
                  <a:pt x="0" y="10287000"/>
                </a:lnTo>
                <a:lnTo>
                  <a:pt x="1819275" y="10287000"/>
                </a:lnTo>
                <a:lnTo>
                  <a:pt x="1819275" y="0"/>
                </a:lnTo>
                <a:close/>
              </a:path>
            </a:pathLst>
          </a:custGeom>
          <a:solidFill>
            <a:schemeClr val="accent1"/>
          </a:solidFill>
        </p:spPr>
        <p:txBody>
          <a:bodyPr wrap="square" lIns="0" tIns="0" rIns="0" bIns="0" rtlCol="0"/>
          <a:lstStyle/>
          <a:p>
            <a:endParaRPr/>
          </a:p>
        </p:txBody>
      </p:sp>
      <p:sp>
        <p:nvSpPr>
          <p:cNvPr id="8" name="object 8">
            <a:extLst>
              <a:ext uri="{FF2B5EF4-FFF2-40B4-BE49-F238E27FC236}">
                <a16:creationId xmlns:a16="http://schemas.microsoft.com/office/drawing/2014/main" id="{BC4691B0-FEB1-4E30-ED5A-364C82C1F427}"/>
              </a:ext>
            </a:extLst>
          </p:cNvPr>
          <p:cNvSpPr txBox="1">
            <a:spLocks noGrp="1"/>
          </p:cNvSpPr>
          <p:nvPr>
            <p:ph type="title"/>
          </p:nvPr>
        </p:nvSpPr>
        <p:spPr>
          <a:xfrm>
            <a:off x="457200" y="100011"/>
            <a:ext cx="11223943" cy="623889"/>
          </a:xfrm>
          <a:prstGeom prst="rect">
            <a:avLst/>
          </a:prstGeom>
        </p:spPr>
        <p:txBody>
          <a:bodyPr vert="horz" wrap="square" lIns="0" tIns="15875" rIns="0" bIns="0" rtlCol="0">
            <a:spAutoFit/>
          </a:bodyPr>
          <a:lstStyle/>
          <a:p>
            <a:pPr marL="12700">
              <a:lnSpc>
                <a:spcPct val="100000"/>
              </a:lnSpc>
              <a:spcBef>
                <a:spcPts val="125"/>
              </a:spcBef>
            </a:pPr>
            <a:r>
              <a:rPr lang="en-US" sz="3950" spc="450" dirty="0"/>
              <a:t>Our Team</a:t>
            </a:r>
            <a:endParaRPr sz="3950" dirty="0"/>
          </a:p>
        </p:txBody>
      </p:sp>
      <p:pic>
        <p:nvPicPr>
          <p:cNvPr id="10" name="Picture 9">
            <a:extLst>
              <a:ext uri="{FF2B5EF4-FFF2-40B4-BE49-F238E27FC236}">
                <a16:creationId xmlns:a16="http://schemas.microsoft.com/office/drawing/2014/main" id="{A00459B1-74F2-3C0B-5814-8D256DD9A350}"/>
              </a:ext>
            </a:extLst>
          </p:cNvPr>
          <p:cNvPicPr>
            <a:picLocks noChangeAspect="1"/>
          </p:cNvPicPr>
          <p:nvPr/>
        </p:nvPicPr>
        <p:blipFill>
          <a:blip r:embed="rId2"/>
          <a:stretch>
            <a:fillRect/>
          </a:stretch>
        </p:blipFill>
        <p:spPr>
          <a:xfrm>
            <a:off x="14168281" y="38100"/>
            <a:ext cx="2300390" cy="1801169"/>
          </a:xfrm>
          <a:prstGeom prst="rect">
            <a:avLst/>
          </a:prstGeom>
        </p:spPr>
      </p:pic>
      <p:sp>
        <p:nvSpPr>
          <p:cNvPr id="3" name="TextBox 2">
            <a:extLst>
              <a:ext uri="{FF2B5EF4-FFF2-40B4-BE49-F238E27FC236}">
                <a16:creationId xmlns:a16="http://schemas.microsoft.com/office/drawing/2014/main" id="{512E250B-D3F6-621F-CE55-1467B7773C02}"/>
              </a:ext>
            </a:extLst>
          </p:cNvPr>
          <p:cNvSpPr txBox="1"/>
          <p:nvPr/>
        </p:nvSpPr>
        <p:spPr>
          <a:xfrm>
            <a:off x="609600" y="1333500"/>
            <a:ext cx="14706600" cy="8279190"/>
          </a:xfrm>
          <a:prstGeom prst="rect">
            <a:avLst/>
          </a:prstGeom>
          <a:noFill/>
        </p:spPr>
        <p:txBody>
          <a:bodyPr wrap="square">
            <a:spAutoFit/>
          </a:bodyPr>
          <a:lstStyle/>
          <a:p>
            <a:r>
              <a:rPr lang="en-US" sz="2800" b="1" dirty="0">
                <a:latin typeface="+mn-lt"/>
              </a:rPr>
              <a:t>Our Team</a:t>
            </a:r>
          </a:p>
          <a:p>
            <a:r>
              <a:rPr lang="en-US" sz="2800" b="1" dirty="0">
                <a:latin typeface="+mn-lt"/>
              </a:rPr>
              <a:t>Better outcomes, built together</a:t>
            </a:r>
            <a:endParaRPr lang="en-US" sz="2800" dirty="0">
              <a:latin typeface="+mn-lt"/>
            </a:endParaRPr>
          </a:p>
          <a:p>
            <a:r>
              <a:rPr lang="en-US" sz="2800" b="1" dirty="0">
                <a:latin typeface="+mn-lt"/>
              </a:rPr>
              <a:t>People. Process. Technology. Forward momentum.</a:t>
            </a:r>
            <a:endParaRPr lang="en-US" sz="2800" dirty="0">
              <a:latin typeface="+mn-lt"/>
            </a:endParaRPr>
          </a:p>
          <a:p>
            <a:r>
              <a:rPr lang="en-US" sz="2800" dirty="0">
                <a:latin typeface="+mn-lt"/>
              </a:rPr>
              <a:t>Our leadership team brings decades of hands-on experience across mortgage lending, servicing operations, and the broader BFSI landscape—including banking, financial services, and regulated enterprise environments. What sets us apart isn’t tenure alone, but our ability to translate deep industry expertise into consistent, measurable outcomes.</a:t>
            </a:r>
          </a:p>
          <a:p>
            <a:r>
              <a:rPr lang="en-US" sz="2800" dirty="0">
                <a:latin typeface="+mn-lt"/>
              </a:rPr>
              <a:t>We are powered by a multidisciplinary team that blends strong domain knowledge with modern engineering. Mortgage and title specialists work alongside BFSI SMEs, AI practitioners, automation architects, and seasoned delivery leaders to solve complex business and operational challenges.</a:t>
            </a:r>
          </a:p>
          <a:p>
            <a:r>
              <a:rPr lang="en-US" sz="2800" dirty="0">
                <a:latin typeface="+mn-lt"/>
              </a:rPr>
              <a:t>Our delivery model is designed for speed, scale, and control. Modular, pod-based teams ramp up quickly, integrate seamlessly with core banking, lending, and enterprise platforms, and evolve with your technology and compliance ecosystem.</a:t>
            </a:r>
          </a:p>
          <a:p>
            <a:r>
              <a:rPr lang="en-US" sz="2800" dirty="0">
                <a:latin typeface="+mn-lt"/>
              </a:rPr>
              <a:t>Guiding our journey is a trusted network of industry advisors—former executives, technologists, and operators from across BFSI—who bring strategic perspective, challenge assumptions, and help us stay ahead of regulatory and market change.</a:t>
            </a:r>
          </a:p>
          <a:p>
            <a:r>
              <a:rPr lang="en-US" sz="2800" dirty="0">
                <a:latin typeface="+mn-lt"/>
              </a:rPr>
              <a:t>We combine the agility of a focused team with the maturity of proven experience—moving quickly, while always moving with purpose.</a:t>
            </a:r>
          </a:p>
          <a:p>
            <a:pPr algn="l" fontAlgn="base">
              <a:buNone/>
            </a:pPr>
            <a:endParaRPr lang="en-US" sz="2800" b="0" i="0" dirty="0">
              <a:solidFill>
                <a:srgbClr val="333333"/>
              </a:solidFill>
              <a:effectLst/>
              <a:latin typeface="+mn-lt"/>
            </a:endParaRPr>
          </a:p>
        </p:txBody>
      </p:sp>
    </p:spTree>
    <p:extLst>
      <p:ext uri="{BB962C8B-B14F-4D97-AF65-F5344CB8AC3E}">
        <p14:creationId xmlns:p14="http://schemas.microsoft.com/office/powerpoint/2010/main" val="2295517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685906" y="5715000"/>
            <a:ext cx="4919980" cy="4424680"/>
            <a:chOff x="1685906" y="5715000"/>
            <a:chExt cx="4919980" cy="4424680"/>
          </a:xfrm>
        </p:grpSpPr>
        <p:pic>
          <p:nvPicPr>
            <p:cNvPr id="3" name="object 3"/>
            <p:cNvPicPr/>
            <p:nvPr/>
          </p:nvPicPr>
          <p:blipFill>
            <a:blip r:embed="rId2" cstate="print"/>
            <a:stretch>
              <a:fillRect/>
            </a:stretch>
          </p:blipFill>
          <p:spPr>
            <a:xfrm>
              <a:off x="1685906" y="5724441"/>
              <a:ext cx="4919762" cy="4414941"/>
            </a:xfrm>
            <a:prstGeom prst="rect">
              <a:avLst/>
            </a:prstGeom>
          </p:spPr>
        </p:pic>
        <p:pic>
          <p:nvPicPr>
            <p:cNvPr id="4" name="object 4"/>
            <p:cNvPicPr/>
            <p:nvPr/>
          </p:nvPicPr>
          <p:blipFill>
            <a:blip r:embed="rId3" cstate="print"/>
            <a:stretch>
              <a:fillRect/>
            </a:stretch>
          </p:blipFill>
          <p:spPr>
            <a:xfrm>
              <a:off x="1895475" y="5886322"/>
              <a:ext cx="3986276" cy="2614676"/>
            </a:xfrm>
            <a:prstGeom prst="rect">
              <a:avLst/>
            </a:prstGeom>
          </p:spPr>
        </p:pic>
        <p:sp>
          <p:nvSpPr>
            <p:cNvPr id="5" name="object 5"/>
            <p:cNvSpPr/>
            <p:nvPr/>
          </p:nvSpPr>
          <p:spPr>
            <a:xfrm>
              <a:off x="1771650" y="5715000"/>
              <a:ext cx="4714875" cy="4210050"/>
            </a:xfrm>
            <a:custGeom>
              <a:avLst/>
              <a:gdLst/>
              <a:ahLst/>
              <a:cxnLst/>
              <a:rect l="l" t="t" r="r" b="b"/>
              <a:pathLst>
                <a:path w="4714875" h="4210050">
                  <a:moveTo>
                    <a:pt x="4714875" y="0"/>
                  </a:moveTo>
                  <a:lnTo>
                    <a:pt x="0" y="0"/>
                  </a:lnTo>
                  <a:lnTo>
                    <a:pt x="0" y="4210050"/>
                  </a:lnTo>
                  <a:lnTo>
                    <a:pt x="4714875" y="4210050"/>
                  </a:lnTo>
                  <a:lnTo>
                    <a:pt x="4714875" y="0"/>
                  </a:lnTo>
                  <a:close/>
                </a:path>
              </a:pathLst>
            </a:custGeom>
            <a:solidFill>
              <a:srgbClr val="FFFFFF"/>
            </a:solidFill>
          </p:spPr>
          <p:txBody>
            <a:bodyPr wrap="square" lIns="0" tIns="0" rIns="0" bIns="0" rtlCol="0"/>
            <a:lstStyle/>
            <a:p>
              <a:endParaRPr/>
            </a:p>
          </p:txBody>
        </p:sp>
      </p:grpSp>
      <p:sp>
        <p:nvSpPr>
          <p:cNvPr id="6" name="object 6"/>
          <p:cNvSpPr txBox="1"/>
          <p:nvPr/>
        </p:nvSpPr>
        <p:spPr>
          <a:xfrm>
            <a:off x="1981200" y="5947029"/>
            <a:ext cx="3986276" cy="323807"/>
          </a:xfrm>
          <a:prstGeom prst="rect">
            <a:avLst/>
          </a:prstGeom>
        </p:spPr>
        <p:txBody>
          <a:bodyPr vert="horz" wrap="square" lIns="0" tIns="15875" rIns="0" bIns="0" rtlCol="0">
            <a:spAutoFit/>
          </a:bodyPr>
          <a:lstStyle/>
          <a:p>
            <a:pPr marL="566420" algn="ctr">
              <a:lnSpc>
                <a:spcPct val="100000"/>
              </a:lnSpc>
              <a:spcBef>
                <a:spcPts val="125"/>
              </a:spcBef>
            </a:pPr>
            <a:r>
              <a:rPr lang="en-US" sz="2000" spc="-45" dirty="0">
                <a:latin typeface="Arial Black"/>
                <a:cs typeface="Arial Black"/>
              </a:rPr>
              <a:t>Document Processing</a:t>
            </a:r>
            <a:endParaRPr sz="2000" dirty="0">
              <a:latin typeface="Arial Black"/>
              <a:cs typeface="Arial Black"/>
            </a:endParaRPr>
          </a:p>
        </p:txBody>
      </p:sp>
      <p:sp>
        <p:nvSpPr>
          <p:cNvPr id="8" name="object 8"/>
          <p:cNvSpPr txBox="1"/>
          <p:nvPr/>
        </p:nvSpPr>
        <p:spPr>
          <a:xfrm>
            <a:off x="17497425" y="9598025"/>
            <a:ext cx="254000" cy="266065"/>
          </a:xfrm>
          <a:prstGeom prst="rect">
            <a:avLst/>
          </a:prstGeom>
        </p:spPr>
        <p:txBody>
          <a:bodyPr vert="horz" wrap="square" lIns="0" tIns="15875" rIns="0" bIns="0" rtlCol="0">
            <a:spAutoFit/>
          </a:bodyPr>
          <a:lstStyle/>
          <a:p>
            <a:pPr marL="12700">
              <a:lnSpc>
                <a:spcPct val="100000"/>
              </a:lnSpc>
              <a:spcBef>
                <a:spcPts val="125"/>
              </a:spcBef>
            </a:pPr>
            <a:r>
              <a:rPr sz="1550" spc="-25" dirty="0">
                <a:solidFill>
                  <a:srgbClr val="585858"/>
                </a:solidFill>
                <a:latin typeface="Arial"/>
                <a:cs typeface="Arial"/>
              </a:rPr>
              <a:t>13</a:t>
            </a:r>
            <a:endParaRPr sz="1550">
              <a:latin typeface="Arial"/>
              <a:cs typeface="Arial"/>
            </a:endParaRPr>
          </a:p>
        </p:txBody>
      </p:sp>
      <p:sp>
        <p:nvSpPr>
          <p:cNvPr id="9" name="object 9"/>
          <p:cNvSpPr txBox="1">
            <a:spLocks noGrp="1"/>
          </p:cNvSpPr>
          <p:nvPr>
            <p:ph type="title"/>
          </p:nvPr>
        </p:nvSpPr>
        <p:spPr>
          <a:xfrm>
            <a:off x="1743922" y="183765"/>
            <a:ext cx="14910603" cy="555280"/>
          </a:xfrm>
          <a:prstGeom prst="rect">
            <a:avLst/>
          </a:prstGeom>
        </p:spPr>
        <p:txBody>
          <a:bodyPr vert="horz" wrap="square" lIns="0" tIns="16510" rIns="0" bIns="0" rtlCol="0">
            <a:spAutoFit/>
          </a:bodyPr>
          <a:lstStyle/>
          <a:p>
            <a:pPr marL="12700">
              <a:lnSpc>
                <a:spcPct val="100000"/>
              </a:lnSpc>
              <a:spcBef>
                <a:spcPts val="130"/>
              </a:spcBef>
            </a:pPr>
            <a:r>
              <a:rPr lang="en-US" sz="3500" spc="375" dirty="0"/>
              <a:t>Our Mortgage Functional Capabilities</a:t>
            </a:r>
            <a:endParaRPr sz="3500" spc="375" dirty="0"/>
          </a:p>
        </p:txBody>
      </p:sp>
      <p:grpSp>
        <p:nvGrpSpPr>
          <p:cNvPr id="10" name="object 10"/>
          <p:cNvGrpSpPr/>
          <p:nvPr/>
        </p:nvGrpSpPr>
        <p:grpSpPr>
          <a:xfrm>
            <a:off x="1666875" y="1934067"/>
            <a:ext cx="4958080" cy="3890659"/>
            <a:chOff x="1666875" y="1847723"/>
            <a:chExt cx="4958080" cy="3977004"/>
          </a:xfrm>
        </p:grpSpPr>
        <p:pic>
          <p:nvPicPr>
            <p:cNvPr id="11" name="object 11"/>
            <p:cNvPicPr/>
            <p:nvPr/>
          </p:nvPicPr>
          <p:blipFill>
            <a:blip r:embed="rId4" cstate="print"/>
            <a:stretch>
              <a:fillRect/>
            </a:stretch>
          </p:blipFill>
          <p:spPr>
            <a:xfrm>
              <a:off x="1666875" y="1847723"/>
              <a:ext cx="4957826" cy="3976751"/>
            </a:xfrm>
            <a:prstGeom prst="rect">
              <a:avLst/>
            </a:prstGeom>
          </p:spPr>
        </p:pic>
        <p:pic>
          <p:nvPicPr>
            <p:cNvPr id="12" name="object 12"/>
            <p:cNvPicPr/>
            <p:nvPr/>
          </p:nvPicPr>
          <p:blipFill>
            <a:blip r:embed="rId5" cstate="print"/>
            <a:stretch>
              <a:fillRect/>
            </a:stretch>
          </p:blipFill>
          <p:spPr>
            <a:xfrm>
              <a:off x="1895475" y="2038223"/>
              <a:ext cx="4433951" cy="2890901"/>
            </a:xfrm>
            <a:prstGeom prst="rect">
              <a:avLst/>
            </a:prstGeom>
          </p:spPr>
        </p:pic>
        <p:sp>
          <p:nvSpPr>
            <p:cNvPr id="13" name="object 13"/>
            <p:cNvSpPr/>
            <p:nvPr/>
          </p:nvSpPr>
          <p:spPr>
            <a:xfrm>
              <a:off x="1771650" y="1857374"/>
              <a:ext cx="4714875" cy="3733800"/>
            </a:xfrm>
            <a:custGeom>
              <a:avLst/>
              <a:gdLst/>
              <a:ahLst/>
              <a:cxnLst/>
              <a:rect l="l" t="t" r="r" b="b"/>
              <a:pathLst>
                <a:path w="4714875" h="3733800">
                  <a:moveTo>
                    <a:pt x="4714875" y="161925"/>
                  </a:moveTo>
                  <a:lnTo>
                    <a:pt x="0" y="161925"/>
                  </a:lnTo>
                  <a:lnTo>
                    <a:pt x="0" y="3733800"/>
                  </a:lnTo>
                  <a:lnTo>
                    <a:pt x="4714875" y="3733800"/>
                  </a:lnTo>
                  <a:lnTo>
                    <a:pt x="4714875" y="161925"/>
                  </a:lnTo>
                  <a:close/>
                </a:path>
                <a:path w="4714875" h="3733800">
                  <a:moveTo>
                    <a:pt x="4714875" y="0"/>
                  </a:moveTo>
                  <a:lnTo>
                    <a:pt x="0" y="0"/>
                  </a:lnTo>
                  <a:lnTo>
                    <a:pt x="0" y="85725"/>
                  </a:lnTo>
                  <a:lnTo>
                    <a:pt x="4714875" y="85725"/>
                  </a:lnTo>
                  <a:lnTo>
                    <a:pt x="4714875" y="0"/>
                  </a:lnTo>
                  <a:close/>
                </a:path>
              </a:pathLst>
            </a:custGeom>
            <a:solidFill>
              <a:srgbClr val="FFFFFF"/>
            </a:solidFill>
          </p:spPr>
          <p:txBody>
            <a:bodyPr wrap="square" lIns="0" tIns="0" rIns="0" bIns="0" rtlCol="0"/>
            <a:lstStyle/>
            <a:p>
              <a:endParaRPr/>
            </a:p>
          </p:txBody>
        </p:sp>
      </p:grpSp>
      <p:sp>
        <p:nvSpPr>
          <p:cNvPr id="14" name="object 14"/>
          <p:cNvSpPr txBox="1"/>
          <p:nvPr/>
        </p:nvSpPr>
        <p:spPr>
          <a:xfrm>
            <a:off x="1771650" y="2091308"/>
            <a:ext cx="4714875" cy="323807"/>
          </a:xfrm>
          <a:prstGeom prst="rect">
            <a:avLst/>
          </a:prstGeom>
        </p:spPr>
        <p:txBody>
          <a:bodyPr vert="horz" wrap="square" lIns="0" tIns="15875" rIns="0" bIns="0" rtlCol="0">
            <a:spAutoFit/>
          </a:bodyPr>
          <a:lstStyle/>
          <a:p>
            <a:pPr marL="5715" algn="ctr">
              <a:lnSpc>
                <a:spcPct val="100000"/>
              </a:lnSpc>
              <a:spcBef>
                <a:spcPts val="125"/>
              </a:spcBef>
            </a:pPr>
            <a:r>
              <a:rPr lang="en-US" sz="2000" spc="-75" dirty="0">
                <a:latin typeface="Arial Black"/>
                <a:cs typeface="Arial Black"/>
              </a:rPr>
              <a:t>Title Search</a:t>
            </a:r>
            <a:endParaRPr sz="2000" dirty="0">
              <a:latin typeface="Arial Black"/>
              <a:cs typeface="Arial Black"/>
            </a:endParaRPr>
          </a:p>
        </p:txBody>
      </p:sp>
      <p:grpSp>
        <p:nvGrpSpPr>
          <p:cNvPr id="15" name="object 15"/>
          <p:cNvGrpSpPr/>
          <p:nvPr/>
        </p:nvGrpSpPr>
        <p:grpSpPr>
          <a:xfrm>
            <a:off x="6705582" y="1943100"/>
            <a:ext cx="4910455" cy="3862704"/>
            <a:chOff x="6705582" y="1857375"/>
            <a:chExt cx="4910455" cy="3948429"/>
          </a:xfrm>
        </p:grpSpPr>
        <p:pic>
          <p:nvPicPr>
            <p:cNvPr id="16" name="object 16"/>
            <p:cNvPicPr/>
            <p:nvPr/>
          </p:nvPicPr>
          <p:blipFill>
            <a:blip r:embed="rId6" cstate="print"/>
            <a:stretch>
              <a:fillRect/>
            </a:stretch>
          </p:blipFill>
          <p:spPr>
            <a:xfrm>
              <a:off x="6705582" y="1866750"/>
              <a:ext cx="4910237" cy="3938695"/>
            </a:xfrm>
            <a:prstGeom prst="rect">
              <a:avLst/>
            </a:prstGeom>
          </p:spPr>
        </p:pic>
        <p:pic>
          <p:nvPicPr>
            <p:cNvPr id="17" name="object 17"/>
            <p:cNvPicPr/>
            <p:nvPr/>
          </p:nvPicPr>
          <p:blipFill>
            <a:blip r:embed="rId7" cstate="print"/>
            <a:stretch>
              <a:fillRect/>
            </a:stretch>
          </p:blipFill>
          <p:spPr>
            <a:xfrm>
              <a:off x="6905625" y="2038222"/>
              <a:ext cx="4338701" cy="2909951"/>
            </a:xfrm>
            <a:prstGeom prst="rect">
              <a:avLst/>
            </a:prstGeom>
          </p:spPr>
        </p:pic>
        <p:sp>
          <p:nvSpPr>
            <p:cNvPr id="18" name="object 18"/>
            <p:cNvSpPr/>
            <p:nvPr/>
          </p:nvSpPr>
          <p:spPr>
            <a:xfrm>
              <a:off x="6791325" y="1857374"/>
              <a:ext cx="4705350" cy="3733800"/>
            </a:xfrm>
            <a:custGeom>
              <a:avLst/>
              <a:gdLst/>
              <a:ahLst/>
              <a:cxnLst/>
              <a:rect l="l" t="t" r="r" b="b"/>
              <a:pathLst>
                <a:path w="4705350" h="3733800">
                  <a:moveTo>
                    <a:pt x="4705350" y="161925"/>
                  </a:moveTo>
                  <a:lnTo>
                    <a:pt x="0" y="161925"/>
                  </a:lnTo>
                  <a:lnTo>
                    <a:pt x="0" y="3733800"/>
                  </a:lnTo>
                  <a:lnTo>
                    <a:pt x="4705350" y="3733800"/>
                  </a:lnTo>
                  <a:lnTo>
                    <a:pt x="4705350" y="161925"/>
                  </a:lnTo>
                  <a:close/>
                </a:path>
                <a:path w="4705350" h="3733800">
                  <a:moveTo>
                    <a:pt x="4705350" y="0"/>
                  </a:moveTo>
                  <a:lnTo>
                    <a:pt x="0" y="0"/>
                  </a:lnTo>
                  <a:lnTo>
                    <a:pt x="0" y="85725"/>
                  </a:lnTo>
                  <a:lnTo>
                    <a:pt x="4705350" y="85725"/>
                  </a:lnTo>
                  <a:lnTo>
                    <a:pt x="4705350" y="0"/>
                  </a:lnTo>
                  <a:close/>
                </a:path>
              </a:pathLst>
            </a:custGeom>
            <a:solidFill>
              <a:srgbClr val="FFFFFF"/>
            </a:solidFill>
          </p:spPr>
          <p:txBody>
            <a:bodyPr wrap="square" lIns="0" tIns="0" rIns="0" bIns="0" rtlCol="0"/>
            <a:lstStyle/>
            <a:p>
              <a:endParaRPr/>
            </a:p>
          </p:txBody>
        </p:sp>
      </p:grpSp>
      <p:sp>
        <p:nvSpPr>
          <p:cNvPr id="19" name="object 19"/>
          <p:cNvSpPr txBox="1"/>
          <p:nvPr/>
        </p:nvSpPr>
        <p:spPr>
          <a:xfrm>
            <a:off x="6791325" y="2091308"/>
            <a:ext cx="4705350" cy="842731"/>
          </a:xfrm>
          <a:prstGeom prst="rect">
            <a:avLst/>
          </a:prstGeom>
        </p:spPr>
        <p:txBody>
          <a:bodyPr vert="horz" wrap="square" lIns="0" tIns="15875" rIns="0" bIns="0" rtlCol="0">
            <a:spAutoFit/>
          </a:bodyPr>
          <a:lstStyle/>
          <a:p>
            <a:pPr marL="13335" algn="ctr">
              <a:lnSpc>
                <a:spcPct val="100000"/>
              </a:lnSpc>
              <a:spcBef>
                <a:spcPts val="125"/>
              </a:spcBef>
            </a:pPr>
            <a:r>
              <a:rPr lang="en-US" sz="2000" dirty="0">
                <a:latin typeface="Arial Black"/>
                <a:cs typeface="Arial Black"/>
              </a:rPr>
              <a:t>LOS (Loan Origination System)</a:t>
            </a:r>
            <a:endParaRPr sz="2000" dirty="0">
              <a:latin typeface="Arial Black"/>
              <a:cs typeface="Arial Black"/>
            </a:endParaRPr>
          </a:p>
          <a:p>
            <a:pPr marL="365125" marR="1346835">
              <a:lnSpc>
                <a:spcPct val="100800"/>
              </a:lnSpc>
              <a:spcBef>
                <a:spcPts val="1985"/>
              </a:spcBef>
            </a:pPr>
            <a:r>
              <a:rPr sz="1800" spc="-10" dirty="0">
                <a:latin typeface="Arial"/>
                <a:cs typeface="Arial"/>
              </a:rPr>
              <a:t>..</a:t>
            </a:r>
            <a:endParaRPr sz="1800" dirty="0">
              <a:latin typeface="Arial"/>
              <a:cs typeface="Arial"/>
            </a:endParaRPr>
          </a:p>
        </p:txBody>
      </p:sp>
      <p:grpSp>
        <p:nvGrpSpPr>
          <p:cNvPr id="20" name="object 20"/>
          <p:cNvGrpSpPr/>
          <p:nvPr/>
        </p:nvGrpSpPr>
        <p:grpSpPr>
          <a:xfrm>
            <a:off x="11715732" y="1857375"/>
            <a:ext cx="4919980" cy="3948429"/>
            <a:chOff x="11715732" y="1857375"/>
            <a:chExt cx="4919980" cy="3948429"/>
          </a:xfrm>
        </p:grpSpPr>
        <p:pic>
          <p:nvPicPr>
            <p:cNvPr id="21" name="object 21"/>
            <p:cNvPicPr/>
            <p:nvPr/>
          </p:nvPicPr>
          <p:blipFill>
            <a:blip r:embed="rId8" cstate="print"/>
            <a:stretch>
              <a:fillRect/>
            </a:stretch>
          </p:blipFill>
          <p:spPr>
            <a:xfrm>
              <a:off x="11715732" y="1866750"/>
              <a:ext cx="4919762" cy="3938695"/>
            </a:xfrm>
            <a:prstGeom prst="rect">
              <a:avLst/>
            </a:prstGeom>
          </p:spPr>
        </p:pic>
        <p:pic>
          <p:nvPicPr>
            <p:cNvPr id="22" name="object 22"/>
            <p:cNvPicPr/>
            <p:nvPr/>
          </p:nvPicPr>
          <p:blipFill>
            <a:blip r:embed="rId9" cstate="print"/>
            <a:stretch>
              <a:fillRect/>
            </a:stretch>
          </p:blipFill>
          <p:spPr>
            <a:xfrm>
              <a:off x="11925300" y="2038222"/>
              <a:ext cx="4357751" cy="3043301"/>
            </a:xfrm>
            <a:prstGeom prst="rect">
              <a:avLst/>
            </a:prstGeom>
          </p:spPr>
        </p:pic>
        <p:sp>
          <p:nvSpPr>
            <p:cNvPr id="23" name="object 23"/>
            <p:cNvSpPr/>
            <p:nvPr/>
          </p:nvSpPr>
          <p:spPr>
            <a:xfrm>
              <a:off x="11801475" y="1857374"/>
              <a:ext cx="4714875" cy="3733800"/>
            </a:xfrm>
            <a:custGeom>
              <a:avLst/>
              <a:gdLst/>
              <a:ahLst/>
              <a:cxnLst/>
              <a:rect l="l" t="t" r="r" b="b"/>
              <a:pathLst>
                <a:path w="4714875" h="3733800">
                  <a:moveTo>
                    <a:pt x="4714875" y="161925"/>
                  </a:moveTo>
                  <a:lnTo>
                    <a:pt x="0" y="161925"/>
                  </a:lnTo>
                  <a:lnTo>
                    <a:pt x="0" y="3733800"/>
                  </a:lnTo>
                  <a:lnTo>
                    <a:pt x="4714875" y="3733800"/>
                  </a:lnTo>
                  <a:lnTo>
                    <a:pt x="4714875" y="161925"/>
                  </a:lnTo>
                  <a:close/>
                </a:path>
                <a:path w="4714875" h="3733800">
                  <a:moveTo>
                    <a:pt x="4714875" y="0"/>
                  </a:moveTo>
                  <a:lnTo>
                    <a:pt x="0" y="0"/>
                  </a:lnTo>
                  <a:lnTo>
                    <a:pt x="0" y="85725"/>
                  </a:lnTo>
                  <a:lnTo>
                    <a:pt x="4714875" y="85725"/>
                  </a:lnTo>
                  <a:lnTo>
                    <a:pt x="4714875" y="0"/>
                  </a:lnTo>
                  <a:close/>
                </a:path>
              </a:pathLst>
            </a:custGeom>
            <a:solidFill>
              <a:srgbClr val="FFFFFF"/>
            </a:solidFill>
          </p:spPr>
          <p:txBody>
            <a:bodyPr wrap="square" lIns="0" tIns="0" rIns="0" bIns="0" rtlCol="0"/>
            <a:lstStyle/>
            <a:p>
              <a:endParaRPr/>
            </a:p>
          </p:txBody>
        </p:sp>
      </p:grpSp>
      <p:sp>
        <p:nvSpPr>
          <p:cNvPr id="24" name="object 24"/>
          <p:cNvSpPr txBox="1"/>
          <p:nvPr/>
        </p:nvSpPr>
        <p:spPr>
          <a:xfrm>
            <a:off x="11801475" y="2091308"/>
            <a:ext cx="4714875" cy="842731"/>
          </a:xfrm>
          <a:prstGeom prst="rect">
            <a:avLst/>
          </a:prstGeom>
        </p:spPr>
        <p:txBody>
          <a:bodyPr vert="horz" wrap="square" lIns="0" tIns="15875" rIns="0" bIns="0" rtlCol="0">
            <a:spAutoFit/>
          </a:bodyPr>
          <a:lstStyle/>
          <a:p>
            <a:pPr marL="14604" algn="ctr">
              <a:lnSpc>
                <a:spcPct val="100000"/>
              </a:lnSpc>
              <a:spcBef>
                <a:spcPts val="125"/>
              </a:spcBef>
            </a:pPr>
            <a:r>
              <a:rPr lang="en-US" sz="2000" spc="-190" dirty="0">
                <a:latin typeface="Arial Black"/>
                <a:cs typeface="Arial Black"/>
              </a:rPr>
              <a:t>Curative Services</a:t>
            </a:r>
            <a:endParaRPr sz="2000" dirty="0">
              <a:latin typeface="Arial Black"/>
              <a:cs typeface="Arial Black"/>
            </a:endParaRPr>
          </a:p>
          <a:p>
            <a:pPr marL="371475" marR="828040">
              <a:lnSpc>
                <a:spcPct val="100800"/>
              </a:lnSpc>
              <a:spcBef>
                <a:spcPts val="1985"/>
              </a:spcBef>
            </a:pPr>
            <a:endParaRPr sz="1800" dirty="0">
              <a:latin typeface="Arial"/>
              <a:cs typeface="Arial"/>
            </a:endParaRPr>
          </a:p>
        </p:txBody>
      </p:sp>
      <p:grpSp>
        <p:nvGrpSpPr>
          <p:cNvPr id="25" name="object 25"/>
          <p:cNvGrpSpPr/>
          <p:nvPr/>
        </p:nvGrpSpPr>
        <p:grpSpPr>
          <a:xfrm>
            <a:off x="6686550" y="5705411"/>
            <a:ext cx="4948555" cy="4453255"/>
            <a:chOff x="6686550" y="5705411"/>
            <a:chExt cx="4948555" cy="4453255"/>
          </a:xfrm>
        </p:grpSpPr>
        <p:pic>
          <p:nvPicPr>
            <p:cNvPr id="26" name="object 26"/>
            <p:cNvPicPr/>
            <p:nvPr/>
          </p:nvPicPr>
          <p:blipFill>
            <a:blip r:embed="rId10" cstate="print"/>
            <a:stretch>
              <a:fillRect/>
            </a:stretch>
          </p:blipFill>
          <p:spPr>
            <a:xfrm>
              <a:off x="6686550" y="5705411"/>
              <a:ext cx="4948301" cy="4453001"/>
            </a:xfrm>
            <a:prstGeom prst="rect">
              <a:avLst/>
            </a:prstGeom>
          </p:spPr>
        </p:pic>
        <p:pic>
          <p:nvPicPr>
            <p:cNvPr id="27" name="object 27"/>
            <p:cNvPicPr/>
            <p:nvPr/>
          </p:nvPicPr>
          <p:blipFill>
            <a:blip r:embed="rId11" cstate="print"/>
            <a:stretch>
              <a:fillRect/>
            </a:stretch>
          </p:blipFill>
          <p:spPr>
            <a:xfrm>
              <a:off x="6905625" y="5886449"/>
              <a:ext cx="4405376" cy="2976626"/>
            </a:xfrm>
            <a:prstGeom prst="rect">
              <a:avLst/>
            </a:prstGeom>
          </p:spPr>
        </p:pic>
        <p:sp>
          <p:nvSpPr>
            <p:cNvPr id="28" name="object 28"/>
            <p:cNvSpPr/>
            <p:nvPr/>
          </p:nvSpPr>
          <p:spPr>
            <a:xfrm>
              <a:off x="6791325" y="5800724"/>
              <a:ext cx="4705350" cy="4124325"/>
            </a:xfrm>
            <a:custGeom>
              <a:avLst/>
              <a:gdLst/>
              <a:ahLst/>
              <a:cxnLst/>
              <a:rect l="l" t="t" r="r" b="b"/>
              <a:pathLst>
                <a:path w="4705350" h="4124325">
                  <a:moveTo>
                    <a:pt x="0" y="4124325"/>
                  </a:moveTo>
                  <a:lnTo>
                    <a:pt x="4705350" y="4124325"/>
                  </a:lnTo>
                  <a:lnTo>
                    <a:pt x="4705350" y="0"/>
                  </a:lnTo>
                  <a:lnTo>
                    <a:pt x="0" y="0"/>
                  </a:lnTo>
                  <a:lnTo>
                    <a:pt x="0" y="4124325"/>
                  </a:lnTo>
                  <a:close/>
                </a:path>
              </a:pathLst>
            </a:custGeom>
            <a:solidFill>
              <a:srgbClr val="FFFFFF"/>
            </a:solidFill>
          </p:spPr>
          <p:txBody>
            <a:bodyPr wrap="square" lIns="0" tIns="0" rIns="0" bIns="0" rtlCol="0"/>
            <a:lstStyle/>
            <a:p>
              <a:endParaRPr/>
            </a:p>
          </p:txBody>
        </p:sp>
      </p:grpSp>
      <p:sp>
        <p:nvSpPr>
          <p:cNvPr id="29" name="object 29"/>
          <p:cNvSpPr txBox="1"/>
          <p:nvPr/>
        </p:nvSpPr>
        <p:spPr>
          <a:xfrm>
            <a:off x="6791325" y="5947028"/>
            <a:ext cx="4705350" cy="913712"/>
          </a:xfrm>
          <a:prstGeom prst="rect">
            <a:avLst/>
          </a:prstGeom>
        </p:spPr>
        <p:txBody>
          <a:bodyPr vert="horz" wrap="square" lIns="0" tIns="15875" rIns="0" bIns="0" rtlCol="0">
            <a:spAutoFit/>
          </a:bodyPr>
          <a:lstStyle/>
          <a:p>
            <a:pPr marL="11430" algn="ctr">
              <a:lnSpc>
                <a:spcPct val="100000"/>
              </a:lnSpc>
              <a:spcBef>
                <a:spcPts val="125"/>
              </a:spcBef>
            </a:pPr>
            <a:r>
              <a:rPr lang="en-US" sz="2000" spc="-10" dirty="0">
                <a:latin typeface="Arial Black"/>
                <a:cs typeface="Arial Black"/>
              </a:rPr>
              <a:t>Compliance &amp; Quality</a:t>
            </a:r>
            <a:endParaRPr sz="2000" dirty="0">
              <a:latin typeface="Arial Black"/>
              <a:cs typeface="Arial Black"/>
            </a:endParaRPr>
          </a:p>
          <a:p>
            <a:pPr marL="365125">
              <a:lnSpc>
                <a:spcPts val="2130"/>
              </a:lnSpc>
              <a:spcBef>
                <a:spcPts val="2455"/>
              </a:spcBef>
            </a:pPr>
            <a:endParaRPr sz="1800" dirty="0">
              <a:latin typeface="Arial"/>
              <a:cs typeface="Arial"/>
            </a:endParaRPr>
          </a:p>
        </p:txBody>
      </p:sp>
      <p:grpSp>
        <p:nvGrpSpPr>
          <p:cNvPr id="30" name="object 30"/>
          <p:cNvGrpSpPr/>
          <p:nvPr/>
        </p:nvGrpSpPr>
        <p:grpSpPr>
          <a:xfrm>
            <a:off x="11696700" y="5705411"/>
            <a:ext cx="4958080" cy="4453255"/>
            <a:chOff x="11696700" y="5705411"/>
            <a:chExt cx="4958080" cy="4453255"/>
          </a:xfrm>
        </p:grpSpPr>
        <p:pic>
          <p:nvPicPr>
            <p:cNvPr id="31" name="object 31"/>
            <p:cNvPicPr/>
            <p:nvPr/>
          </p:nvPicPr>
          <p:blipFill>
            <a:blip r:embed="rId12" cstate="print"/>
            <a:stretch>
              <a:fillRect/>
            </a:stretch>
          </p:blipFill>
          <p:spPr>
            <a:xfrm>
              <a:off x="11696700" y="5705411"/>
              <a:ext cx="4957826" cy="4453001"/>
            </a:xfrm>
            <a:prstGeom prst="rect">
              <a:avLst/>
            </a:prstGeom>
          </p:spPr>
        </p:pic>
        <p:pic>
          <p:nvPicPr>
            <p:cNvPr id="32" name="object 32"/>
            <p:cNvPicPr/>
            <p:nvPr/>
          </p:nvPicPr>
          <p:blipFill>
            <a:blip r:embed="rId13" cstate="print"/>
            <a:stretch>
              <a:fillRect/>
            </a:stretch>
          </p:blipFill>
          <p:spPr>
            <a:xfrm>
              <a:off x="11925300" y="5886386"/>
              <a:ext cx="4395851" cy="3948176"/>
            </a:xfrm>
            <a:prstGeom prst="rect">
              <a:avLst/>
            </a:prstGeom>
          </p:spPr>
        </p:pic>
        <p:sp>
          <p:nvSpPr>
            <p:cNvPr id="33" name="object 33"/>
            <p:cNvSpPr/>
            <p:nvPr/>
          </p:nvSpPr>
          <p:spPr>
            <a:xfrm>
              <a:off x="11801475" y="5800724"/>
              <a:ext cx="4714875" cy="4124325"/>
            </a:xfrm>
            <a:custGeom>
              <a:avLst/>
              <a:gdLst/>
              <a:ahLst/>
              <a:cxnLst/>
              <a:rect l="l" t="t" r="r" b="b"/>
              <a:pathLst>
                <a:path w="4714875" h="4124325">
                  <a:moveTo>
                    <a:pt x="0" y="4124325"/>
                  </a:moveTo>
                  <a:lnTo>
                    <a:pt x="4714875" y="4124325"/>
                  </a:lnTo>
                  <a:lnTo>
                    <a:pt x="4714875" y="0"/>
                  </a:lnTo>
                  <a:lnTo>
                    <a:pt x="0" y="0"/>
                  </a:lnTo>
                  <a:lnTo>
                    <a:pt x="0" y="4124325"/>
                  </a:lnTo>
                  <a:close/>
                </a:path>
              </a:pathLst>
            </a:custGeom>
            <a:solidFill>
              <a:srgbClr val="FFFFFF"/>
            </a:solidFill>
          </p:spPr>
          <p:txBody>
            <a:bodyPr wrap="square" lIns="0" tIns="0" rIns="0" bIns="0" rtlCol="0"/>
            <a:lstStyle/>
            <a:p>
              <a:endParaRPr/>
            </a:p>
          </p:txBody>
        </p:sp>
      </p:grpSp>
      <p:sp>
        <p:nvSpPr>
          <p:cNvPr id="34" name="object 34"/>
          <p:cNvSpPr txBox="1"/>
          <p:nvPr/>
        </p:nvSpPr>
        <p:spPr>
          <a:xfrm>
            <a:off x="11801475" y="5947028"/>
            <a:ext cx="4714875" cy="830356"/>
          </a:xfrm>
          <a:prstGeom prst="rect">
            <a:avLst/>
          </a:prstGeom>
        </p:spPr>
        <p:txBody>
          <a:bodyPr vert="horz" wrap="square" lIns="0" tIns="15875" rIns="0" bIns="0" rtlCol="0">
            <a:spAutoFit/>
          </a:bodyPr>
          <a:lstStyle/>
          <a:p>
            <a:pPr marL="20320" algn="ctr">
              <a:lnSpc>
                <a:spcPct val="100000"/>
              </a:lnSpc>
              <a:spcBef>
                <a:spcPts val="125"/>
              </a:spcBef>
            </a:pPr>
            <a:r>
              <a:rPr lang="en-US" sz="2000" spc="-210" dirty="0">
                <a:latin typeface="Arial Black"/>
                <a:cs typeface="Arial Black"/>
              </a:rPr>
              <a:t>Process Automation</a:t>
            </a:r>
            <a:endParaRPr sz="2000" dirty="0">
              <a:latin typeface="Arial Black"/>
              <a:cs typeface="Arial Black"/>
            </a:endParaRPr>
          </a:p>
          <a:p>
            <a:pPr marL="371475" marR="770890">
              <a:lnSpc>
                <a:spcPct val="199800"/>
              </a:lnSpc>
              <a:spcBef>
                <a:spcPts val="300"/>
              </a:spcBef>
            </a:pPr>
            <a:endParaRPr sz="1800" dirty="0">
              <a:latin typeface="Arial"/>
              <a:cs typeface="Arial"/>
            </a:endParaRPr>
          </a:p>
        </p:txBody>
      </p:sp>
      <p:grpSp>
        <p:nvGrpSpPr>
          <p:cNvPr id="35" name="object 35"/>
          <p:cNvGrpSpPr/>
          <p:nvPr/>
        </p:nvGrpSpPr>
        <p:grpSpPr>
          <a:xfrm>
            <a:off x="1762125" y="1933575"/>
            <a:ext cx="4733925" cy="3876675"/>
            <a:chOff x="1762125" y="1933575"/>
            <a:chExt cx="4733925" cy="3876675"/>
          </a:xfrm>
        </p:grpSpPr>
        <p:sp>
          <p:nvSpPr>
            <p:cNvPr id="36" name="object 36"/>
            <p:cNvSpPr/>
            <p:nvPr/>
          </p:nvSpPr>
          <p:spPr>
            <a:xfrm>
              <a:off x="1771650" y="1943100"/>
              <a:ext cx="4714875" cy="76200"/>
            </a:xfrm>
            <a:custGeom>
              <a:avLst/>
              <a:gdLst/>
              <a:ahLst/>
              <a:cxnLst/>
              <a:rect l="l" t="t" r="r" b="b"/>
              <a:pathLst>
                <a:path w="4714875" h="76200">
                  <a:moveTo>
                    <a:pt x="4714875" y="0"/>
                  </a:moveTo>
                  <a:lnTo>
                    <a:pt x="0" y="0"/>
                  </a:lnTo>
                  <a:lnTo>
                    <a:pt x="0" y="76200"/>
                  </a:lnTo>
                  <a:lnTo>
                    <a:pt x="4714875" y="76200"/>
                  </a:lnTo>
                  <a:lnTo>
                    <a:pt x="4714875" y="0"/>
                  </a:lnTo>
                  <a:close/>
                </a:path>
              </a:pathLst>
            </a:custGeom>
            <a:solidFill>
              <a:srgbClr val="78909C"/>
            </a:solidFill>
          </p:spPr>
          <p:txBody>
            <a:bodyPr wrap="square" lIns="0" tIns="0" rIns="0" bIns="0" rtlCol="0"/>
            <a:lstStyle/>
            <a:p>
              <a:endParaRPr/>
            </a:p>
          </p:txBody>
        </p:sp>
        <p:sp>
          <p:nvSpPr>
            <p:cNvPr id="37" name="object 37"/>
            <p:cNvSpPr/>
            <p:nvPr/>
          </p:nvSpPr>
          <p:spPr>
            <a:xfrm>
              <a:off x="1771650" y="1943100"/>
              <a:ext cx="4714875" cy="76200"/>
            </a:xfrm>
            <a:custGeom>
              <a:avLst/>
              <a:gdLst/>
              <a:ahLst/>
              <a:cxnLst/>
              <a:rect l="l" t="t" r="r" b="b"/>
              <a:pathLst>
                <a:path w="4714875" h="76200">
                  <a:moveTo>
                    <a:pt x="0" y="76200"/>
                  </a:moveTo>
                  <a:lnTo>
                    <a:pt x="4714875" y="76200"/>
                  </a:lnTo>
                  <a:lnTo>
                    <a:pt x="4714875" y="0"/>
                  </a:lnTo>
                  <a:lnTo>
                    <a:pt x="0" y="0"/>
                  </a:lnTo>
                  <a:lnTo>
                    <a:pt x="0" y="76200"/>
                  </a:lnTo>
                  <a:close/>
                </a:path>
              </a:pathLst>
            </a:custGeom>
            <a:ln w="19050">
              <a:solidFill>
                <a:srgbClr val="00BBCD"/>
              </a:solidFill>
            </a:ln>
          </p:spPr>
          <p:txBody>
            <a:bodyPr wrap="square" lIns="0" tIns="0" rIns="0" bIns="0" rtlCol="0"/>
            <a:lstStyle/>
            <a:p>
              <a:endParaRPr/>
            </a:p>
          </p:txBody>
        </p:sp>
        <p:sp>
          <p:nvSpPr>
            <p:cNvPr id="38" name="object 38"/>
            <p:cNvSpPr/>
            <p:nvPr/>
          </p:nvSpPr>
          <p:spPr>
            <a:xfrm>
              <a:off x="1771650" y="5734050"/>
              <a:ext cx="4714875" cy="76200"/>
            </a:xfrm>
            <a:custGeom>
              <a:avLst/>
              <a:gdLst/>
              <a:ahLst/>
              <a:cxnLst/>
              <a:rect l="l" t="t" r="r" b="b"/>
              <a:pathLst>
                <a:path w="4714875" h="76200">
                  <a:moveTo>
                    <a:pt x="4714875" y="0"/>
                  </a:moveTo>
                  <a:lnTo>
                    <a:pt x="0" y="0"/>
                  </a:lnTo>
                  <a:lnTo>
                    <a:pt x="0" y="76200"/>
                  </a:lnTo>
                  <a:lnTo>
                    <a:pt x="4714875" y="76200"/>
                  </a:lnTo>
                  <a:lnTo>
                    <a:pt x="4714875" y="0"/>
                  </a:lnTo>
                  <a:close/>
                </a:path>
              </a:pathLst>
            </a:custGeom>
            <a:solidFill>
              <a:srgbClr val="FFAB40"/>
            </a:solidFill>
          </p:spPr>
          <p:txBody>
            <a:bodyPr wrap="square" lIns="0" tIns="0" rIns="0" bIns="0" rtlCol="0"/>
            <a:lstStyle/>
            <a:p>
              <a:endParaRPr/>
            </a:p>
          </p:txBody>
        </p:sp>
      </p:grpSp>
      <p:grpSp>
        <p:nvGrpSpPr>
          <p:cNvPr id="39" name="object 39"/>
          <p:cNvGrpSpPr/>
          <p:nvPr/>
        </p:nvGrpSpPr>
        <p:grpSpPr>
          <a:xfrm>
            <a:off x="11791950" y="2017535"/>
            <a:ext cx="4733925" cy="3783190"/>
            <a:chOff x="11791950" y="1933575"/>
            <a:chExt cx="4733925" cy="3867150"/>
          </a:xfrm>
        </p:grpSpPr>
        <p:sp>
          <p:nvSpPr>
            <p:cNvPr id="40" name="object 40"/>
            <p:cNvSpPr/>
            <p:nvPr/>
          </p:nvSpPr>
          <p:spPr>
            <a:xfrm>
              <a:off x="11801475" y="1943100"/>
              <a:ext cx="4714875" cy="76200"/>
            </a:xfrm>
            <a:custGeom>
              <a:avLst/>
              <a:gdLst/>
              <a:ahLst/>
              <a:cxnLst/>
              <a:rect l="l" t="t" r="r" b="b"/>
              <a:pathLst>
                <a:path w="4714875" h="76200">
                  <a:moveTo>
                    <a:pt x="4714875" y="0"/>
                  </a:moveTo>
                  <a:lnTo>
                    <a:pt x="0" y="0"/>
                  </a:lnTo>
                  <a:lnTo>
                    <a:pt x="0" y="76200"/>
                  </a:lnTo>
                  <a:lnTo>
                    <a:pt x="4714875" y="76200"/>
                  </a:lnTo>
                  <a:lnTo>
                    <a:pt x="4714875" y="0"/>
                  </a:lnTo>
                  <a:close/>
                </a:path>
              </a:pathLst>
            </a:custGeom>
            <a:solidFill>
              <a:srgbClr val="78909C"/>
            </a:solidFill>
          </p:spPr>
          <p:txBody>
            <a:bodyPr wrap="square" lIns="0" tIns="0" rIns="0" bIns="0" rtlCol="0"/>
            <a:lstStyle/>
            <a:p>
              <a:endParaRPr/>
            </a:p>
          </p:txBody>
        </p:sp>
        <p:sp>
          <p:nvSpPr>
            <p:cNvPr id="41" name="object 41"/>
            <p:cNvSpPr/>
            <p:nvPr/>
          </p:nvSpPr>
          <p:spPr>
            <a:xfrm>
              <a:off x="11801475" y="1943100"/>
              <a:ext cx="4714875" cy="76200"/>
            </a:xfrm>
            <a:custGeom>
              <a:avLst/>
              <a:gdLst/>
              <a:ahLst/>
              <a:cxnLst/>
              <a:rect l="l" t="t" r="r" b="b"/>
              <a:pathLst>
                <a:path w="4714875" h="76200">
                  <a:moveTo>
                    <a:pt x="0" y="76200"/>
                  </a:moveTo>
                  <a:lnTo>
                    <a:pt x="4714875" y="76200"/>
                  </a:lnTo>
                  <a:lnTo>
                    <a:pt x="4714875" y="0"/>
                  </a:lnTo>
                  <a:lnTo>
                    <a:pt x="0" y="0"/>
                  </a:lnTo>
                  <a:lnTo>
                    <a:pt x="0" y="76200"/>
                  </a:lnTo>
                  <a:close/>
                </a:path>
              </a:pathLst>
            </a:custGeom>
            <a:ln w="19050">
              <a:solidFill>
                <a:srgbClr val="00BBCD"/>
              </a:solidFill>
            </a:ln>
          </p:spPr>
          <p:txBody>
            <a:bodyPr wrap="square" lIns="0" tIns="0" rIns="0" bIns="0" rtlCol="0"/>
            <a:lstStyle/>
            <a:p>
              <a:endParaRPr/>
            </a:p>
          </p:txBody>
        </p:sp>
        <p:sp>
          <p:nvSpPr>
            <p:cNvPr id="42" name="object 42"/>
            <p:cNvSpPr/>
            <p:nvPr/>
          </p:nvSpPr>
          <p:spPr>
            <a:xfrm>
              <a:off x="11801475" y="5715000"/>
              <a:ext cx="4714875" cy="85725"/>
            </a:xfrm>
            <a:custGeom>
              <a:avLst/>
              <a:gdLst/>
              <a:ahLst/>
              <a:cxnLst/>
              <a:rect l="l" t="t" r="r" b="b"/>
              <a:pathLst>
                <a:path w="4714875" h="85725">
                  <a:moveTo>
                    <a:pt x="4714875" y="0"/>
                  </a:moveTo>
                  <a:lnTo>
                    <a:pt x="0" y="0"/>
                  </a:lnTo>
                  <a:lnTo>
                    <a:pt x="0" y="85725"/>
                  </a:lnTo>
                  <a:lnTo>
                    <a:pt x="4714875" y="85725"/>
                  </a:lnTo>
                  <a:lnTo>
                    <a:pt x="4714875" y="0"/>
                  </a:lnTo>
                  <a:close/>
                </a:path>
              </a:pathLst>
            </a:custGeom>
            <a:solidFill>
              <a:srgbClr val="FFAB40"/>
            </a:solidFill>
          </p:spPr>
          <p:txBody>
            <a:bodyPr wrap="square" lIns="0" tIns="0" rIns="0" bIns="0" rtlCol="0"/>
            <a:lstStyle/>
            <a:p>
              <a:endParaRPr/>
            </a:p>
          </p:txBody>
        </p:sp>
      </p:grpSp>
      <p:grpSp>
        <p:nvGrpSpPr>
          <p:cNvPr id="43" name="object 43"/>
          <p:cNvGrpSpPr/>
          <p:nvPr/>
        </p:nvGrpSpPr>
        <p:grpSpPr>
          <a:xfrm>
            <a:off x="6781800" y="1943100"/>
            <a:ext cx="4724400" cy="3867150"/>
            <a:chOff x="6781800" y="1943100"/>
            <a:chExt cx="4724400" cy="3867150"/>
          </a:xfrm>
        </p:grpSpPr>
        <p:sp>
          <p:nvSpPr>
            <p:cNvPr id="44" name="object 44"/>
            <p:cNvSpPr/>
            <p:nvPr/>
          </p:nvSpPr>
          <p:spPr>
            <a:xfrm>
              <a:off x="6791325" y="5715000"/>
              <a:ext cx="4705350" cy="85725"/>
            </a:xfrm>
            <a:custGeom>
              <a:avLst/>
              <a:gdLst/>
              <a:ahLst/>
              <a:cxnLst/>
              <a:rect l="l" t="t" r="r" b="b"/>
              <a:pathLst>
                <a:path w="4705350" h="85725">
                  <a:moveTo>
                    <a:pt x="4705350" y="0"/>
                  </a:moveTo>
                  <a:lnTo>
                    <a:pt x="0" y="0"/>
                  </a:lnTo>
                  <a:lnTo>
                    <a:pt x="0" y="85725"/>
                  </a:lnTo>
                  <a:lnTo>
                    <a:pt x="4705350" y="85725"/>
                  </a:lnTo>
                  <a:lnTo>
                    <a:pt x="4705350" y="0"/>
                  </a:lnTo>
                  <a:close/>
                </a:path>
              </a:pathLst>
            </a:custGeom>
            <a:solidFill>
              <a:srgbClr val="78909C"/>
            </a:solidFill>
          </p:spPr>
          <p:txBody>
            <a:bodyPr wrap="square" lIns="0" tIns="0" rIns="0" bIns="0" rtlCol="0"/>
            <a:lstStyle/>
            <a:p>
              <a:endParaRPr/>
            </a:p>
          </p:txBody>
        </p:sp>
        <p:sp>
          <p:nvSpPr>
            <p:cNvPr id="45" name="object 45"/>
            <p:cNvSpPr/>
            <p:nvPr/>
          </p:nvSpPr>
          <p:spPr>
            <a:xfrm>
              <a:off x="6791325" y="5715000"/>
              <a:ext cx="4705350" cy="85725"/>
            </a:xfrm>
            <a:custGeom>
              <a:avLst/>
              <a:gdLst/>
              <a:ahLst/>
              <a:cxnLst/>
              <a:rect l="l" t="t" r="r" b="b"/>
              <a:pathLst>
                <a:path w="4705350" h="85725">
                  <a:moveTo>
                    <a:pt x="0" y="85725"/>
                  </a:moveTo>
                  <a:lnTo>
                    <a:pt x="4705350" y="85725"/>
                  </a:lnTo>
                  <a:lnTo>
                    <a:pt x="4705350" y="0"/>
                  </a:lnTo>
                  <a:lnTo>
                    <a:pt x="0" y="0"/>
                  </a:lnTo>
                  <a:lnTo>
                    <a:pt x="0" y="85725"/>
                  </a:lnTo>
                  <a:close/>
                </a:path>
              </a:pathLst>
            </a:custGeom>
            <a:ln w="19050">
              <a:solidFill>
                <a:srgbClr val="00BBCD"/>
              </a:solidFill>
            </a:ln>
          </p:spPr>
          <p:txBody>
            <a:bodyPr wrap="square" lIns="0" tIns="0" rIns="0" bIns="0" rtlCol="0"/>
            <a:lstStyle/>
            <a:p>
              <a:endParaRPr/>
            </a:p>
          </p:txBody>
        </p:sp>
        <p:sp>
          <p:nvSpPr>
            <p:cNvPr id="46" name="object 46"/>
            <p:cNvSpPr/>
            <p:nvPr/>
          </p:nvSpPr>
          <p:spPr>
            <a:xfrm>
              <a:off x="6791325" y="1943100"/>
              <a:ext cx="4705350" cy="76200"/>
            </a:xfrm>
            <a:custGeom>
              <a:avLst/>
              <a:gdLst/>
              <a:ahLst/>
              <a:cxnLst/>
              <a:rect l="l" t="t" r="r" b="b"/>
              <a:pathLst>
                <a:path w="4705350" h="76200">
                  <a:moveTo>
                    <a:pt x="4705350" y="0"/>
                  </a:moveTo>
                  <a:lnTo>
                    <a:pt x="0" y="0"/>
                  </a:lnTo>
                  <a:lnTo>
                    <a:pt x="0" y="76200"/>
                  </a:lnTo>
                  <a:lnTo>
                    <a:pt x="4705350" y="76200"/>
                  </a:lnTo>
                  <a:lnTo>
                    <a:pt x="4705350" y="0"/>
                  </a:lnTo>
                  <a:close/>
                </a:path>
              </a:pathLst>
            </a:custGeom>
            <a:solidFill>
              <a:srgbClr val="FFAB40"/>
            </a:solidFill>
          </p:spPr>
          <p:txBody>
            <a:bodyPr wrap="square" lIns="0" tIns="0" rIns="0" bIns="0" rtlCol="0"/>
            <a:lstStyle/>
            <a:p>
              <a:endParaRPr/>
            </a:p>
          </p:txBody>
        </p:sp>
      </p:grpSp>
      <p:sp>
        <p:nvSpPr>
          <p:cNvPr id="49" name="TextBox 48">
            <a:extLst>
              <a:ext uri="{FF2B5EF4-FFF2-40B4-BE49-F238E27FC236}">
                <a16:creationId xmlns:a16="http://schemas.microsoft.com/office/drawing/2014/main" id="{6A22B063-D855-D5F1-347B-33411C4762E6}"/>
              </a:ext>
            </a:extLst>
          </p:cNvPr>
          <p:cNvSpPr txBox="1"/>
          <p:nvPr/>
        </p:nvSpPr>
        <p:spPr>
          <a:xfrm>
            <a:off x="2024054" y="2575271"/>
            <a:ext cx="4071946" cy="1310615"/>
          </a:xfrm>
          <a:prstGeom prst="rect">
            <a:avLst/>
          </a:prstGeom>
          <a:noFill/>
        </p:spPr>
        <p:txBody>
          <a:bodyPr wrap="square">
            <a:spAutoFit/>
          </a:bodyPr>
          <a:lstStyle/>
          <a:p>
            <a:pPr marL="0" indent="0" algn="l">
              <a:lnSpc>
                <a:spcPts val="1850"/>
              </a:lnSpc>
              <a:buNone/>
            </a:pPr>
            <a:r>
              <a:rPr lang="en-US" sz="1800" dirty="0">
                <a:solidFill>
                  <a:srgbClr val="3D3838"/>
                </a:solidFill>
                <a:latin typeface="Arial" panose="020B0604020202020204" pitchFamily="34" charset="0"/>
                <a:ea typeface="Source Sans 3" pitchFamily="34" charset="-122"/>
                <a:cs typeface="Arial" panose="020B0604020202020204" pitchFamily="34" charset="0"/>
              </a:rPr>
              <a:t>Comprehensive property title research and examination services, processing 3,000+ orders monthly with zero defects. Our AI-powered workflows ensure accuracy and speed.</a:t>
            </a:r>
            <a:endParaRPr lang="en-US" sz="1800" dirty="0">
              <a:latin typeface="Arial" panose="020B0604020202020204" pitchFamily="34" charset="0"/>
              <a:cs typeface="Arial" panose="020B0604020202020204" pitchFamily="34" charset="0"/>
            </a:endParaRPr>
          </a:p>
        </p:txBody>
      </p:sp>
      <p:sp>
        <p:nvSpPr>
          <p:cNvPr id="50" name="Text 5">
            <a:extLst>
              <a:ext uri="{FF2B5EF4-FFF2-40B4-BE49-F238E27FC236}">
                <a16:creationId xmlns:a16="http://schemas.microsoft.com/office/drawing/2014/main" id="{9096691F-237A-3D50-DE84-6C406D7FF636}"/>
              </a:ext>
            </a:extLst>
          </p:cNvPr>
          <p:cNvSpPr/>
          <p:nvPr/>
        </p:nvSpPr>
        <p:spPr>
          <a:xfrm>
            <a:off x="7059215" y="2628900"/>
            <a:ext cx="4127815" cy="1600200"/>
          </a:xfrm>
          <a:prstGeom prst="rect">
            <a:avLst/>
          </a:prstGeom>
          <a:noFill/>
          <a:ln/>
        </p:spPr>
        <p:txBody>
          <a:bodyPr wrap="square" lIns="0" tIns="0" rIns="0" bIns="0" rtlCol="0" anchor="t"/>
          <a:lstStyle/>
          <a:p>
            <a:pPr marL="0" indent="0" algn="l">
              <a:lnSpc>
                <a:spcPts val="1850"/>
              </a:lnSpc>
              <a:buNone/>
            </a:pPr>
            <a:r>
              <a:rPr lang="en-US" dirty="0">
                <a:solidFill>
                  <a:srgbClr val="3D3838"/>
                </a:solidFill>
                <a:latin typeface="Arial" panose="020B0604020202020204" pitchFamily="34" charset="0"/>
                <a:ea typeface="Source Sans 3" pitchFamily="34" charset="-122"/>
                <a:cs typeface="Arial" panose="020B0604020202020204" pitchFamily="34" charset="0"/>
              </a:rPr>
              <a:t>End-to-end loan origination support, from application through approval. We streamline processes and integrate seamlessly with existing systems.</a:t>
            </a:r>
            <a:endParaRPr lang="en-US" dirty="0">
              <a:latin typeface="Arial" panose="020B0604020202020204" pitchFamily="34" charset="0"/>
              <a:cs typeface="Arial" panose="020B0604020202020204" pitchFamily="34" charset="0"/>
            </a:endParaRPr>
          </a:p>
        </p:txBody>
      </p:sp>
      <p:sp>
        <p:nvSpPr>
          <p:cNvPr id="51" name="Text 7">
            <a:extLst>
              <a:ext uri="{FF2B5EF4-FFF2-40B4-BE49-F238E27FC236}">
                <a16:creationId xmlns:a16="http://schemas.microsoft.com/office/drawing/2014/main" id="{C6CFC09B-D543-7845-2763-76556CE0DD26}"/>
              </a:ext>
            </a:extLst>
          </p:cNvPr>
          <p:cNvSpPr/>
          <p:nvPr/>
        </p:nvSpPr>
        <p:spPr>
          <a:xfrm>
            <a:off x="12115800" y="2552700"/>
            <a:ext cx="3810000" cy="1600200"/>
          </a:xfrm>
          <a:prstGeom prst="rect">
            <a:avLst/>
          </a:prstGeom>
          <a:noFill/>
          <a:ln/>
        </p:spPr>
        <p:txBody>
          <a:bodyPr wrap="square" lIns="0" tIns="0" rIns="0" bIns="0" rtlCol="0" anchor="t"/>
          <a:lstStyle/>
          <a:p>
            <a:pPr marL="0" indent="0" algn="l">
              <a:lnSpc>
                <a:spcPts val="1850"/>
              </a:lnSpc>
              <a:buNone/>
            </a:pPr>
            <a:r>
              <a:rPr lang="en-US" dirty="0">
                <a:solidFill>
                  <a:srgbClr val="3D3838"/>
                </a:solidFill>
                <a:latin typeface="Arial" panose="020B0604020202020204" pitchFamily="34" charset="0"/>
                <a:ea typeface="Source Sans 3" pitchFamily="34" charset="-122"/>
                <a:cs typeface="Arial" panose="020B0604020202020204" pitchFamily="34" charset="0"/>
              </a:rPr>
              <a:t>Expert resolution of title defects and encumbrances, ensuring clean title transfer. Our specialists handle complex situations with precision.</a:t>
            </a:r>
            <a:endParaRPr lang="en-US" dirty="0">
              <a:latin typeface="Arial" panose="020B0604020202020204" pitchFamily="34" charset="0"/>
              <a:cs typeface="Arial" panose="020B0604020202020204" pitchFamily="34" charset="0"/>
            </a:endParaRPr>
          </a:p>
        </p:txBody>
      </p:sp>
      <p:sp>
        <p:nvSpPr>
          <p:cNvPr id="52" name="Text 9">
            <a:extLst>
              <a:ext uri="{FF2B5EF4-FFF2-40B4-BE49-F238E27FC236}">
                <a16:creationId xmlns:a16="http://schemas.microsoft.com/office/drawing/2014/main" id="{A1059D56-50BD-73D9-42BC-0B36CA58CFE2}"/>
              </a:ext>
            </a:extLst>
          </p:cNvPr>
          <p:cNvSpPr/>
          <p:nvPr/>
        </p:nvSpPr>
        <p:spPr>
          <a:xfrm>
            <a:off x="2153035" y="6501372"/>
            <a:ext cx="3809598" cy="1174887"/>
          </a:xfrm>
          <a:prstGeom prst="rect">
            <a:avLst/>
          </a:prstGeom>
          <a:noFill/>
          <a:ln/>
        </p:spPr>
        <p:txBody>
          <a:bodyPr wrap="square" lIns="0" tIns="0" rIns="0" bIns="0" rtlCol="0" anchor="t"/>
          <a:lstStyle/>
          <a:p>
            <a:pPr marL="0" indent="0" algn="l">
              <a:lnSpc>
                <a:spcPts val="1850"/>
              </a:lnSpc>
              <a:buNone/>
            </a:pPr>
            <a:r>
              <a:rPr lang="en-US" dirty="0">
                <a:solidFill>
                  <a:srgbClr val="3D3838"/>
                </a:solidFill>
                <a:latin typeface="Arial" panose="020B0604020202020204" pitchFamily="34" charset="0"/>
                <a:ea typeface="Source Sans 3" pitchFamily="34" charset="-122"/>
                <a:cs typeface="Arial" panose="020B0604020202020204" pitchFamily="34" charset="0"/>
              </a:rPr>
              <a:t>Intelligent document extraction, validation, and management using advanced AI and OCR technology for faster, more accurate processing.</a:t>
            </a:r>
            <a:endParaRPr lang="en-US" dirty="0">
              <a:latin typeface="Arial" panose="020B0604020202020204" pitchFamily="34" charset="0"/>
              <a:cs typeface="Arial" panose="020B0604020202020204" pitchFamily="34" charset="0"/>
            </a:endParaRPr>
          </a:p>
        </p:txBody>
      </p:sp>
      <p:sp>
        <p:nvSpPr>
          <p:cNvPr id="53" name="Text 11">
            <a:extLst>
              <a:ext uri="{FF2B5EF4-FFF2-40B4-BE49-F238E27FC236}">
                <a16:creationId xmlns:a16="http://schemas.microsoft.com/office/drawing/2014/main" id="{F0ABA0CB-7211-208E-3818-A0360EB9D9EF}"/>
              </a:ext>
            </a:extLst>
          </p:cNvPr>
          <p:cNvSpPr/>
          <p:nvPr/>
        </p:nvSpPr>
        <p:spPr>
          <a:xfrm>
            <a:off x="7086600" y="6421329"/>
            <a:ext cx="4087971" cy="1155910"/>
          </a:xfrm>
          <a:prstGeom prst="rect">
            <a:avLst/>
          </a:prstGeom>
          <a:noFill/>
          <a:ln/>
        </p:spPr>
        <p:txBody>
          <a:bodyPr wrap="square" lIns="0" tIns="0" rIns="0" bIns="0" rtlCol="0" anchor="t"/>
          <a:lstStyle/>
          <a:p>
            <a:pPr marL="0" indent="0" algn="l">
              <a:lnSpc>
                <a:spcPts val="1850"/>
              </a:lnSpc>
              <a:buNone/>
            </a:pPr>
            <a:r>
              <a:rPr lang="en-US" dirty="0">
                <a:solidFill>
                  <a:srgbClr val="3D3838"/>
                </a:solidFill>
                <a:latin typeface="Arial" panose="020B0604020202020204" pitchFamily="34" charset="0"/>
                <a:ea typeface="Source Sans 3" pitchFamily="34" charset="-122"/>
                <a:cs typeface="Arial" panose="020B0604020202020204" pitchFamily="34" charset="0"/>
              </a:rPr>
              <a:t>Rigorous quality assurance and regulatory compliance monitoring to protect your business and maintain the highest standards.</a:t>
            </a:r>
            <a:endParaRPr lang="en-US" dirty="0">
              <a:latin typeface="Arial" panose="020B0604020202020204" pitchFamily="34" charset="0"/>
              <a:cs typeface="Arial" panose="020B0604020202020204" pitchFamily="34" charset="0"/>
            </a:endParaRPr>
          </a:p>
        </p:txBody>
      </p:sp>
      <p:sp>
        <p:nvSpPr>
          <p:cNvPr id="54" name="Text 13">
            <a:extLst>
              <a:ext uri="{FF2B5EF4-FFF2-40B4-BE49-F238E27FC236}">
                <a16:creationId xmlns:a16="http://schemas.microsoft.com/office/drawing/2014/main" id="{65AB8C8A-7DF9-A537-334B-E6147905CD3A}"/>
              </a:ext>
            </a:extLst>
          </p:cNvPr>
          <p:cNvSpPr/>
          <p:nvPr/>
        </p:nvSpPr>
        <p:spPr>
          <a:xfrm>
            <a:off x="12139049" y="6362700"/>
            <a:ext cx="3995915" cy="1250972"/>
          </a:xfrm>
          <a:prstGeom prst="rect">
            <a:avLst/>
          </a:prstGeom>
          <a:noFill/>
          <a:ln/>
        </p:spPr>
        <p:txBody>
          <a:bodyPr wrap="square" lIns="0" tIns="0" rIns="0" bIns="0" rtlCol="0" anchor="t"/>
          <a:lstStyle/>
          <a:p>
            <a:pPr marL="0" indent="0" algn="l">
              <a:lnSpc>
                <a:spcPts val="1850"/>
              </a:lnSpc>
              <a:buNone/>
            </a:pPr>
            <a:r>
              <a:rPr lang="en-US" dirty="0">
                <a:solidFill>
                  <a:srgbClr val="3D3838"/>
                </a:solidFill>
                <a:latin typeface="Arial" panose="020B0604020202020204" pitchFamily="34" charset="0"/>
                <a:ea typeface="Source Sans 3" pitchFamily="34" charset="-122"/>
                <a:cs typeface="Arial" panose="020B0604020202020204" pitchFamily="34" charset="0"/>
              </a:rPr>
              <a:t>End-to-end workflow automation reducing manual effort by up to 70%, allowing your team to focus on high-value activities.</a:t>
            </a:r>
            <a:endParaRPr lang="en-US" dirty="0">
              <a:latin typeface="Arial" panose="020B0604020202020204" pitchFamily="34" charset="0"/>
              <a:cs typeface="Arial" panose="020B0604020202020204" pitchFamily="34" charset="0"/>
            </a:endParaRPr>
          </a:p>
        </p:txBody>
      </p:sp>
      <p:pic>
        <p:nvPicPr>
          <p:cNvPr id="47" name="Picture 46">
            <a:extLst>
              <a:ext uri="{FF2B5EF4-FFF2-40B4-BE49-F238E27FC236}">
                <a16:creationId xmlns:a16="http://schemas.microsoft.com/office/drawing/2014/main" id="{A5E5D226-AE43-66EA-72B2-F6DB6D88C8CD}"/>
              </a:ext>
            </a:extLst>
          </p:cNvPr>
          <p:cNvPicPr>
            <a:picLocks noChangeAspect="1"/>
          </p:cNvPicPr>
          <p:nvPr/>
        </p:nvPicPr>
        <p:blipFill>
          <a:blip r:embed="rId14"/>
          <a:stretch>
            <a:fillRect/>
          </a:stretch>
        </p:blipFill>
        <p:spPr>
          <a:xfrm>
            <a:off x="16321150" y="29780"/>
            <a:ext cx="1966849" cy="1737107"/>
          </a:xfrm>
          <a:prstGeom prst="rect">
            <a:avLst/>
          </a:prstGeom>
        </p:spPr>
      </p:pic>
      <p:sp>
        <p:nvSpPr>
          <p:cNvPr id="48" name="object 2">
            <a:extLst>
              <a:ext uri="{FF2B5EF4-FFF2-40B4-BE49-F238E27FC236}">
                <a16:creationId xmlns:a16="http://schemas.microsoft.com/office/drawing/2014/main" id="{BC73B967-6559-6E1E-A3EF-152A19A6891A}"/>
              </a:ext>
            </a:extLst>
          </p:cNvPr>
          <p:cNvSpPr/>
          <p:nvPr/>
        </p:nvSpPr>
        <p:spPr>
          <a:xfrm>
            <a:off x="0" y="6"/>
            <a:ext cx="1219200" cy="9563094"/>
          </a:xfrm>
          <a:custGeom>
            <a:avLst/>
            <a:gdLst/>
            <a:ahLst/>
            <a:cxnLst/>
            <a:rect l="l" t="t" r="r" b="b"/>
            <a:pathLst>
              <a:path w="4114800" h="10287000">
                <a:moveTo>
                  <a:pt x="4114800" y="0"/>
                </a:moveTo>
                <a:lnTo>
                  <a:pt x="0" y="0"/>
                </a:lnTo>
                <a:lnTo>
                  <a:pt x="0" y="10287000"/>
                </a:lnTo>
                <a:lnTo>
                  <a:pt x="4114800" y="10287000"/>
                </a:lnTo>
                <a:lnTo>
                  <a:pt x="4114800" y="0"/>
                </a:lnTo>
                <a:close/>
              </a:path>
            </a:pathLst>
          </a:custGeom>
          <a:solidFill>
            <a:schemeClr val="accent1"/>
          </a:solid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6507938" y="0"/>
            <a:ext cx="1627662" cy="9639296"/>
          </a:xfrm>
          <a:custGeom>
            <a:avLst/>
            <a:gdLst/>
            <a:ahLst/>
            <a:cxnLst/>
            <a:rect l="l" t="t" r="r" b="b"/>
            <a:pathLst>
              <a:path w="1819275" h="10287000">
                <a:moveTo>
                  <a:pt x="1819275" y="0"/>
                </a:moveTo>
                <a:lnTo>
                  <a:pt x="0" y="0"/>
                </a:lnTo>
                <a:lnTo>
                  <a:pt x="0" y="10287000"/>
                </a:lnTo>
                <a:lnTo>
                  <a:pt x="1819275" y="10287000"/>
                </a:lnTo>
                <a:lnTo>
                  <a:pt x="1819275" y="0"/>
                </a:lnTo>
                <a:close/>
              </a:path>
            </a:pathLst>
          </a:custGeom>
          <a:solidFill>
            <a:schemeClr val="accent1"/>
          </a:solidFill>
        </p:spPr>
        <p:txBody>
          <a:bodyPr wrap="square" lIns="0" tIns="0" rIns="0" bIns="0" rtlCol="0"/>
          <a:lstStyle/>
          <a:p>
            <a:endParaRPr/>
          </a:p>
        </p:txBody>
      </p:sp>
      <p:sp>
        <p:nvSpPr>
          <p:cNvPr id="8" name="object 8"/>
          <p:cNvSpPr txBox="1">
            <a:spLocks noGrp="1"/>
          </p:cNvSpPr>
          <p:nvPr>
            <p:ph type="title"/>
          </p:nvPr>
        </p:nvSpPr>
        <p:spPr>
          <a:xfrm>
            <a:off x="457200" y="100011"/>
            <a:ext cx="11223943" cy="623889"/>
          </a:xfrm>
          <a:prstGeom prst="rect">
            <a:avLst/>
          </a:prstGeom>
        </p:spPr>
        <p:txBody>
          <a:bodyPr vert="horz" wrap="square" lIns="0" tIns="15875" rIns="0" bIns="0" rtlCol="0">
            <a:spAutoFit/>
          </a:bodyPr>
          <a:lstStyle/>
          <a:p>
            <a:pPr marL="12700">
              <a:lnSpc>
                <a:spcPct val="100000"/>
              </a:lnSpc>
              <a:spcBef>
                <a:spcPts val="125"/>
              </a:spcBef>
            </a:pPr>
            <a:r>
              <a:rPr lang="en-US" sz="3950" spc="450" dirty="0"/>
              <a:t>Our Blueprint of Technology Excellence</a:t>
            </a:r>
            <a:endParaRPr sz="3950" dirty="0"/>
          </a:p>
        </p:txBody>
      </p:sp>
      <p:pic>
        <p:nvPicPr>
          <p:cNvPr id="10" name="Picture 9">
            <a:extLst>
              <a:ext uri="{FF2B5EF4-FFF2-40B4-BE49-F238E27FC236}">
                <a16:creationId xmlns:a16="http://schemas.microsoft.com/office/drawing/2014/main" id="{0EFFC152-382A-5C1D-7C69-B0CA2E49ACCF}"/>
              </a:ext>
            </a:extLst>
          </p:cNvPr>
          <p:cNvPicPr>
            <a:picLocks noChangeAspect="1"/>
          </p:cNvPicPr>
          <p:nvPr/>
        </p:nvPicPr>
        <p:blipFill>
          <a:blip r:embed="rId2"/>
          <a:stretch>
            <a:fillRect/>
          </a:stretch>
        </p:blipFill>
        <p:spPr>
          <a:xfrm>
            <a:off x="14168281" y="38100"/>
            <a:ext cx="2300390" cy="1801169"/>
          </a:xfrm>
          <a:prstGeom prst="rect">
            <a:avLst/>
          </a:prstGeom>
        </p:spPr>
      </p:pic>
      <p:sp>
        <p:nvSpPr>
          <p:cNvPr id="54" name="TextBox 53">
            <a:extLst>
              <a:ext uri="{FF2B5EF4-FFF2-40B4-BE49-F238E27FC236}">
                <a16:creationId xmlns:a16="http://schemas.microsoft.com/office/drawing/2014/main" id="{47529D06-CCDC-8B9B-051F-E79B3B778C34}"/>
              </a:ext>
            </a:extLst>
          </p:cNvPr>
          <p:cNvSpPr txBox="1"/>
          <p:nvPr/>
        </p:nvSpPr>
        <p:spPr>
          <a:xfrm>
            <a:off x="533400" y="1409700"/>
            <a:ext cx="13575054" cy="1323439"/>
          </a:xfrm>
          <a:prstGeom prst="rect">
            <a:avLst/>
          </a:prstGeom>
          <a:noFill/>
        </p:spPr>
        <p:txBody>
          <a:bodyPr wrap="square">
            <a:spAutoFit/>
          </a:bodyPr>
          <a:lstStyle/>
          <a:p>
            <a:pPr>
              <a:buNone/>
            </a:pPr>
            <a:r>
              <a:rPr lang="en-US" sz="2000" dirty="0">
                <a:latin typeface="Arial"/>
                <a:cs typeface="Arial"/>
              </a:rPr>
              <a:t>We move beyond traditional BPO by embedding advanced technology—from proprietary applications to sophisticated AI models—directly into your title, settlement, and mortgage workflows. </a:t>
            </a:r>
          </a:p>
          <a:p>
            <a:pPr>
              <a:buNone/>
            </a:pPr>
            <a:endParaRPr lang="en-US" sz="2000" dirty="0">
              <a:latin typeface="Arial"/>
              <a:cs typeface="Arial"/>
            </a:endParaRPr>
          </a:p>
          <a:p>
            <a:pPr>
              <a:buNone/>
            </a:pPr>
            <a:r>
              <a:rPr lang="en-US" sz="2000" dirty="0">
                <a:latin typeface="Arial"/>
                <a:cs typeface="Arial"/>
              </a:rPr>
              <a:t>Swajay leverages its multi-industry expertise to deliver secure, scalable, and outcome-driven digital solutions.</a:t>
            </a:r>
          </a:p>
        </p:txBody>
      </p:sp>
      <p:grpSp>
        <p:nvGrpSpPr>
          <p:cNvPr id="1030" name="Group 1029">
            <a:extLst>
              <a:ext uri="{FF2B5EF4-FFF2-40B4-BE49-F238E27FC236}">
                <a16:creationId xmlns:a16="http://schemas.microsoft.com/office/drawing/2014/main" id="{500DF398-9EFC-B9A2-55F3-EF8C6232E983}"/>
              </a:ext>
            </a:extLst>
          </p:cNvPr>
          <p:cNvGrpSpPr/>
          <p:nvPr/>
        </p:nvGrpSpPr>
        <p:grpSpPr>
          <a:xfrm>
            <a:off x="624245" y="2933700"/>
            <a:ext cx="15453955" cy="5029200"/>
            <a:chOff x="654963" y="2685693"/>
            <a:chExt cx="13320355" cy="4926091"/>
          </a:xfrm>
        </p:grpSpPr>
        <p:sp>
          <p:nvSpPr>
            <p:cNvPr id="1031" name="Shape 2">
              <a:extLst>
                <a:ext uri="{FF2B5EF4-FFF2-40B4-BE49-F238E27FC236}">
                  <a16:creationId xmlns:a16="http://schemas.microsoft.com/office/drawing/2014/main" id="{170F2AA0-AACB-7A6E-E51F-0D86D05B01C3}"/>
                </a:ext>
              </a:extLst>
            </p:cNvPr>
            <p:cNvSpPr/>
            <p:nvPr/>
          </p:nvSpPr>
          <p:spPr>
            <a:xfrm>
              <a:off x="654963" y="2685693"/>
              <a:ext cx="4315420" cy="2519243"/>
            </a:xfrm>
            <a:prstGeom prst="roundRect">
              <a:avLst>
                <a:gd name="adj" fmla="val 1114"/>
              </a:avLst>
            </a:prstGeom>
            <a:solidFill>
              <a:srgbClr val="F0EAEA"/>
            </a:solidFill>
            <a:ln/>
          </p:spPr>
        </p:sp>
        <p:sp>
          <p:nvSpPr>
            <p:cNvPr id="1032" name="Text 3">
              <a:extLst>
                <a:ext uri="{FF2B5EF4-FFF2-40B4-BE49-F238E27FC236}">
                  <a16:creationId xmlns:a16="http://schemas.microsoft.com/office/drawing/2014/main" id="{D6AF8F39-0CF8-EB4F-A578-DCD94DC731A5}"/>
                </a:ext>
              </a:extLst>
            </p:cNvPr>
            <p:cNvSpPr/>
            <p:nvPr/>
          </p:nvSpPr>
          <p:spPr>
            <a:xfrm>
              <a:off x="842010" y="2872740"/>
              <a:ext cx="2438043" cy="292418"/>
            </a:xfrm>
            <a:prstGeom prst="rect">
              <a:avLst/>
            </a:prstGeom>
            <a:noFill/>
            <a:ln/>
          </p:spPr>
          <p:txBody>
            <a:bodyPr wrap="none" lIns="0" tIns="0" rIns="0" bIns="0" rtlCol="0" anchor="t"/>
            <a:lstStyle/>
            <a:p>
              <a:pPr marL="0" indent="0" algn="l">
                <a:lnSpc>
                  <a:spcPts val="2300"/>
                </a:lnSpc>
                <a:buNone/>
              </a:pPr>
              <a:r>
                <a:rPr lang="en-US" sz="1800" b="1" dirty="0">
                  <a:solidFill>
                    <a:srgbClr val="61615C"/>
                  </a:solidFill>
                  <a:latin typeface="Tomorrow Semi Bold" pitchFamily="34" charset="0"/>
                  <a:ea typeface="Tomorrow Semi Bold" pitchFamily="34" charset="-122"/>
                  <a:cs typeface="Tomorrow Semi Bold" pitchFamily="34" charset="-120"/>
                </a:rPr>
                <a:t>Engineering Services</a:t>
              </a:r>
              <a:endParaRPr lang="en-US" sz="1800" b="1" dirty="0"/>
            </a:p>
          </p:txBody>
        </p:sp>
        <p:sp>
          <p:nvSpPr>
            <p:cNvPr id="1033" name="Text 4">
              <a:extLst>
                <a:ext uri="{FF2B5EF4-FFF2-40B4-BE49-F238E27FC236}">
                  <a16:creationId xmlns:a16="http://schemas.microsoft.com/office/drawing/2014/main" id="{370F5621-FEBF-833A-BB63-5A4018D3332A}"/>
                </a:ext>
              </a:extLst>
            </p:cNvPr>
            <p:cNvSpPr/>
            <p:nvPr/>
          </p:nvSpPr>
          <p:spPr>
            <a:xfrm>
              <a:off x="842010" y="3277433"/>
              <a:ext cx="3941326" cy="598884"/>
            </a:xfrm>
            <a:prstGeom prst="rect">
              <a:avLst/>
            </a:prstGeom>
            <a:noFill/>
            <a:ln/>
          </p:spPr>
          <p:txBody>
            <a:bodyPr wrap="square" lIns="0" tIns="0" rIns="0" bIns="0" rtlCol="0" anchor="t"/>
            <a:lstStyle/>
            <a:p>
              <a:pPr marL="0" indent="0" algn="l">
                <a:lnSpc>
                  <a:spcPts val="2350"/>
                </a:lnSpc>
                <a:buNone/>
              </a:pPr>
              <a:r>
                <a:rPr lang="en-US" sz="1450" dirty="0">
                  <a:solidFill>
                    <a:srgbClr val="61615C"/>
                  </a:solidFill>
                  <a:latin typeface="Tomorrow" pitchFamily="34" charset="0"/>
                  <a:ea typeface="Tomorrow" pitchFamily="34" charset="-122"/>
                  <a:cs typeface="Tomorrow" pitchFamily="34" charset="-120"/>
                </a:rPr>
                <a:t>Custom, user-centric software that streamlines interaction and scaling.</a:t>
              </a:r>
              <a:endParaRPr lang="en-US" sz="1450" dirty="0"/>
            </a:p>
          </p:txBody>
        </p:sp>
        <p:sp>
          <p:nvSpPr>
            <p:cNvPr id="1034" name="Text 5">
              <a:extLst>
                <a:ext uri="{FF2B5EF4-FFF2-40B4-BE49-F238E27FC236}">
                  <a16:creationId xmlns:a16="http://schemas.microsoft.com/office/drawing/2014/main" id="{99551606-4801-A877-97AA-457B74FF7815}"/>
                </a:ext>
              </a:extLst>
            </p:cNvPr>
            <p:cNvSpPr/>
            <p:nvPr/>
          </p:nvSpPr>
          <p:spPr>
            <a:xfrm>
              <a:off x="842010" y="3988594"/>
              <a:ext cx="3941326" cy="299442"/>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61615C"/>
                  </a:solidFill>
                  <a:latin typeface="Tomorrow" pitchFamily="34" charset="0"/>
                  <a:ea typeface="Tomorrow" pitchFamily="34" charset="-122"/>
                  <a:cs typeface="Tomorrow" pitchFamily="34" charset="-120"/>
                </a:rPr>
                <a:t>Web &amp; mobile application development</a:t>
              </a:r>
              <a:endParaRPr lang="en-US" sz="1450" dirty="0"/>
            </a:p>
          </p:txBody>
        </p:sp>
        <p:sp>
          <p:nvSpPr>
            <p:cNvPr id="1035" name="Text 6">
              <a:extLst>
                <a:ext uri="{FF2B5EF4-FFF2-40B4-BE49-F238E27FC236}">
                  <a16:creationId xmlns:a16="http://schemas.microsoft.com/office/drawing/2014/main" id="{5D5DEDF9-91A9-5788-7EB1-E717C2342DF0}"/>
                </a:ext>
              </a:extLst>
            </p:cNvPr>
            <p:cNvSpPr/>
            <p:nvPr/>
          </p:nvSpPr>
          <p:spPr>
            <a:xfrm>
              <a:off x="842010" y="4353520"/>
              <a:ext cx="3941326" cy="299442"/>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61615C"/>
                  </a:solidFill>
                  <a:latin typeface="Tomorrow" pitchFamily="34" charset="0"/>
                  <a:ea typeface="Tomorrow" pitchFamily="34" charset="-122"/>
                  <a:cs typeface="Tomorrow" pitchFamily="34" charset="-120"/>
                </a:rPr>
                <a:t>Technology consulting</a:t>
              </a:r>
              <a:endParaRPr lang="en-US" sz="1450" dirty="0"/>
            </a:p>
          </p:txBody>
        </p:sp>
        <p:sp>
          <p:nvSpPr>
            <p:cNvPr id="1036" name="Text 7">
              <a:extLst>
                <a:ext uri="{FF2B5EF4-FFF2-40B4-BE49-F238E27FC236}">
                  <a16:creationId xmlns:a16="http://schemas.microsoft.com/office/drawing/2014/main" id="{B3AA2495-C49E-EF3B-F297-F9603A4A2BFD}"/>
                </a:ext>
              </a:extLst>
            </p:cNvPr>
            <p:cNvSpPr/>
            <p:nvPr/>
          </p:nvSpPr>
          <p:spPr>
            <a:xfrm>
              <a:off x="842010" y="4718447"/>
              <a:ext cx="3941326" cy="299442"/>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61615C"/>
                  </a:solidFill>
                  <a:latin typeface="Tomorrow" pitchFamily="34" charset="0"/>
                  <a:ea typeface="Tomorrow" pitchFamily="34" charset="-122"/>
                  <a:cs typeface="Tomorrow" pitchFamily="34" charset="-120"/>
                </a:rPr>
                <a:t>Quality engineering</a:t>
              </a:r>
              <a:endParaRPr lang="en-US" sz="1450" dirty="0"/>
            </a:p>
          </p:txBody>
        </p:sp>
        <p:sp>
          <p:nvSpPr>
            <p:cNvPr id="1037" name="Shape 8">
              <a:extLst>
                <a:ext uri="{FF2B5EF4-FFF2-40B4-BE49-F238E27FC236}">
                  <a16:creationId xmlns:a16="http://schemas.microsoft.com/office/drawing/2014/main" id="{F544848C-E591-9E42-1B4A-3D6033CAED97}"/>
                </a:ext>
              </a:extLst>
            </p:cNvPr>
            <p:cNvSpPr/>
            <p:nvPr/>
          </p:nvSpPr>
          <p:spPr>
            <a:xfrm>
              <a:off x="5157430" y="2685693"/>
              <a:ext cx="4315420" cy="2519243"/>
            </a:xfrm>
            <a:prstGeom prst="roundRect">
              <a:avLst>
                <a:gd name="adj" fmla="val 1114"/>
              </a:avLst>
            </a:prstGeom>
            <a:solidFill>
              <a:srgbClr val="F0EAEA"/>
            </a:solidFill>
            <a:ln/>
          </p:spPr>
        </p:sp>
        <p:sp>
          <p:nvSpPr>
            <p:cNvPr id="1038" name="Text 9">
              <a:extLst>
                <a:ext uri="{FF2B5EF4-FFF2-40B4-BE49-F238E27FC236}">
                  <a16:creationId xmlns:a16="http://schemas.microsoft.com/office/drawing/2014/main" id="{A4C96837-D4A2-648C-A5A5-BDFDF6212C79}"/>
                </a:ext>
              </a:extLst>
            </p:cNvPr>
            <p:cNvSpPr/>
            <p:nvPr/>
          </p:nvSpPr>
          <p:spPr>
            <a:xfrm>
              <a:off x="5344478" y="2872740"/>
              <a:ext cx="3212544" cy="292418"/>
            </a:xfrm>
            <a:prstGeom prst="rect">
              <a:avLst/>
            </a:prstGeom>
            <a:noFill/>
            <a:ln/>
          </p:spPr>
          <p:txBody>
            <a:bodyPr wrap="none" lIns="0" tIns="0" rIns="0" bIns="0" rtlCol="0" anchor="t"/>
            <a:lstStyle/>
            <a:p>
              <a:pPr marL="0" indent="0" algn="l">
                <a:lnSpc>
                  <a:spcPts val="2300"/>
                </a:lnSpc>
                <a:buNone/>
              </a:pPr>
              <a:r>
                <a:rPr lang="en-US" sz="1800" b="1" dirty="0">
                  <a:solidFill>
                    <a:srgbClr val="61615C"/>
                  </a:solidFill>
                  <a:latin typeface="Tomorrow Semi Bold" pitchFamily="34" charset="0"/>
                  <a:ea typeface="Tomorrow Semi Bold" pitchFamily="34" charset="-122"/>
                  <a:cs typeface="Tomorrow Semi Bold" pitchFamily="34" charset="-120"/>
                </a:rPr>
                <a:t>AI &amp; Advanced Automation</a:t>
              </a:r>
              <a:endParaRPr lang="en-US" sz="1800" b="1" dirty="0"/>
            </a:p>
          </p:txBody>
        </p:sp>
        <p:sp>
          <p:nvSpPr>
            <p:cNvPr id="1039" name="Text 10">
              <a:extLst>
                <a:ext uri="{FF2B5EF4-FFF2-40B4-BE49-F238E27FC236}">
                  <a16:creationId xmlns:a16="http://schemas.microsoft.com/office/drawing/2014/main" id="{43542E43-740B-C8D6-C372-DEA27A932E73}"/>
                </a:ext>
              </a:extLst>
            </p:cNvPr>
            <p:cNvSpPr/>
            <p:nvPr/>
          </p:nvSpPr>
          <p:spPr>
            <a:xfrm>
              <a:off x="5344478" y="3277433"/>
              <a:ext cx="3941326" cy="598884"/>
            </a:xfrm>
            <a:prstGeom prst="rect">
              <a:avLst/>
            </a:prstGeom>
            <a:noFill/>
            <a:ln/>
          </p:spPr>
          <p:txBody>
            <a:bodyPr wrap="square" lIns="0" tIns="0" rIns="0" bIns="0" rtlCol="0" anchor="t"/>
            <a:lstStyle/>
            <a:p>
              <a:pPr marL="0" indent="0" algn="l">
                <a:lnSpc>
                  <a:spcPts val="2350"/>
                </a:lnSpc>
                <a:buNone/>
              </a:pPr>
              <a:r>
                <a:rPr lang="en-US" sz="1450" dirty="0">
                  <a:solidFill>
                    <a:srgbClr val="61615C"/>
                  </a:solidFill>
                  <a:latin typeface="Tomorrow" pitchFamily="34" charset="0"/>
                  <a:ea typeface="Tomorrow" pitchFamily="34" charset="-122"/>
                  <a:cs typeface="Tomorrow" pitchFamily="34" charset="-120"/>
                </a:rPr>
                <a:t>Machine learning and generative AI to manage complexity and eliminate errors.</a:t>
              </a:r>
              <a:endParaRPr lang="en-US" sz="1450" dirty="0"/>
            </a:p>
          </p:txBody>
        </p:sp>
        <p:sp>
          <p:nvSpPr>
            <p:cNvPr id="1040" name="Text 11">
              <a:extLst>
                <a:ext uri="{FF2B5EF4-FFF2-40B4-BE49-F238E27FC236}">
                  <a16:creationId xmlns:a16="http://schemas.microsoft.com/office/drawing/2014/main" id="{9C6A8F4F-7DA7-F9BD-F1DB-BB58CD4C2244}"/>
                </a:ext>
              </a:extLst>
            </p:cNvPr>
            <p:cNvSpPr/>
            <p:nvPr/>
          </p:nvSpPr>
          <p:spPr>
            <a:xfrm>
              <a:off x="5344478" y="3988594"/>
              <a:ext cx="3941326" cy="299442"/>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61615C"/>
                  </a:solidFill>
                  <a:latin typeface="Tomorrow" pitchFamily="34" charset="0"/>
                  <a:ea typeface="Tomorrow" pitchFamily="34" charset="-122"/>
                  <a:cs typeface="Tomorrow" pitchFamily="34" charset="-120"/>
                </a:rPr>
                <a:t>Agentic AI solutions</a:t>
              </a:r>
              <a:endParaRPr lang="en-US" sz="1450" dirty="0"/>
            </a:p>
          </p:txBody>
        </p:sp>
        <p:sp>
          <p:nvSpPr>
            <p:cNvPr id="1041" name="Text 12">
              <a:extLst>
                <a:ext uri="{FF2B5EF4-FFF2-40B4-BE49-F238E27FC236}">
                  <a16:creationId xmlns:a16="http://schemas.microsoft.com/office/drawing/2014/main" id="{D95912DC-84BF-4A85-2F3E-C2B28286711D}"/>
                </a:ext>
              </a:extLst>
            </p:cNvPr>
            <p:cNvSpPr/>
            <p:nvPr/>
          </p:nvSpPr>
          <p:spPr>
            <a:xfrm>
              <a:off x="5344478" y="4353520"/>
              <a:ext cx="3941326" cy="299442"/>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61615C"/>
                  </a:solidFill>
                  <a:latin typeface="Tomorrow" pitchFamily="34" charset="0"/>
                  <a:ea typeface="Tomorrow" pitchFamily="34" charset="-122"/>
                  <a:cs typeface="Tomorrow" pitchFamily="34" charset="-120"/>
                </a:rPr>
                <a:t>Workflow automation</a:t>
              </a:r>
              <a:endParaRPr lang="en-US" sz="1450" dirty="0"/>
            </a:p>
          </p:txBody>
        </p:sp>
        <p:sp>
          <p:nvSpPr>
            <p:cNvPr id="1042" name="Text 13">
              <a:extLst>
                <a:ext uri="{FF2B5EF4-FFF2-40B4-BE49-F238E27FC236}">
                  <a16:creationId xmlns:a16="http://schemas.microsoft.com/office/drawing/2014/main" id="{EA0B9103-239B-A678-FB3E-1B3F9B13D266}"/>
                </a:ext>
              </a:extLst>
            </p:cNvPr>
            <p:cNvSpPr/>
            <p:nvPr/>
          </p:nvSpPr>
          <p:spPr>
            <a:xfrm>
              <a:off x="5344478" y="4718447"/>
              <a:ext cx="3941326" cy="299442"/>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61615C"/>
                  </a:solidFill>
                  <a:latin typeface="Tomorrow" pitchFamily="34" charset="0"/>
                  <a:ea typeface="Tomorrow" pitchFamily="34" charset="-122"/>
                  <a:cs typeface="Tomorrow" pitchFamily="34" charset="-120"/>
                </a:rPr>
                <a:t>RPA (Blue Prism, UiPath)</a:t>
              </a:r>
              <a:endParaRPr lang="en-US" sz="1450" dirty="0"/>
            </a:p>
          </p:txBody>
        </p:sp>
        <p:sp>
          <p:nvSpPr>
            <p:cNvPr id="1043" name="Shape 14">
              <a:extLst>
                <a:ext uri="{FF2B5EF4-FFF2-40B4-BE49-F238E27FC236}">
                  <a16:creationId xmlns:a16="http://schemas.microsoft.com/office/drawing/2014/main" id="{E8CD2DE3-8AD0-188B-64AD-7FB85235D18C}"/>
                </a:ext>
              </a:extLst>
            </p:cNvPr>
            <p:cNvSpPr/>
            <p:nvPr/>
          </p:nvSpPr>
          <p:spPr>
            <a:xfrm>
              <a:off x="9659898" y="2685693"/>
              <a:ext cx="4315420" cy="2519243"/>
            </a:xfrm>
            <a:prstGeom prst="roundRect">
              <a:avLst>
                <a:gd name="adj" fmla="val 1114"/>
              </a:avLst>
            </a:prstGeom>
            <a:solidFill>
              <a:srgbClr val="F0EAEA"/>
            </a:solidFill>
            <a:ln/>
          </p:spPr>
        </p:sp>
        <p:sp>
          <p:nvSpPr>
            <p:cNvPr id="1044" name="Text 15">
              <a:extLst>
                <a:ext uri="{FF2B5EF4-FFF2-40B4-BE49-F238E27FC236}">
                  <a16:creationId xmlns:a16="http://schemas.microsoft.com/office/drawing/2014/main" id="{AD57500E-924A-E162-4A2E-AA538170827D}"/>
                </a:ext>
              </a:extLst>
            </p:cNvPr>
            <p:cNvSpPr/>
            <p:nvPr/>
          </p:nvSpPr>
          <p:spPr>
            <a:xfrm>
              <a:off x="9846945" y="2872740"/>
              <a:ext cx="3417332" cy="292418"/>
            </a:xfrm>
            <a:prstGeom prst="rect">
              <a:avLst/>
            </a:prstGeom>
            <a:noFill/>
            <a:ln/>
          </p:spPr>
          <p:txBody>
            <a:bodyPr wrap="none" lIns="0" tIns="0" rIns="0" bIns="0" rtlCol="0" anchor="t"/>
            <a:lstStyle/>
            <a:p>
              <a:pPr marL="0" indent="0" algn="l">
                <a:lnSpc>
                  <a:spcPts val="2300"/>
                </a:lnSpc>
                <a:buNone/>
              </a:pPr>
              <a:r>
                <a:rPr lang="en-US" sz="1800" b="1" dirty="0">
                  <a:solidFill>
                    <a:srgbClr val="61615C"/>
                  </a:solidFill>
                  <a:latin typeface="Tomorrow Semi Bold" pitchFamily="34" charset="0"/>
                  <a:ea typeface="Tomorrow Semi Bold" pitchFamily="34" charset="-122"/>
                  <a:cs typeface="Tomorrow Semi Bold" pitchFamily="34" charset="-120"/>
                </a:rPr>
                <a:t>Data &amp; Business Intelligence</a:t>
              </a:r>
              <a:endParaRPr lang="en-US" sz="1800" b="1" dirty="0"/>
            </a:p>
          </p:txBody>
        </p:sp>
        <p:sp>
          <p:nvSpPr>
            <p:cNvPr id="1045" name="Text 16">
              <a:extLst>
                <a:ext uri="{FF2B5EF4-FFF2-40B4-BE49-F238E27FC236}">
                  <a16:creationId xmlns:a16="http://schemas.microsoft.com/office/drawing/2014/main" id="{69A24B96-8193-8754-1EAF-C92766D4CA84}"/>
                </a:ext>
              </a:extLst>
            </p:cNvPr>
            <p:cNvSpPr/>
            <p:nvPr/>
          </p:nvSpPr>
          <p:spPr>
            <a:xfrm>
              <a:off x="9846945" y="3277433"/>
              <a:ext cx="3941326" cy="598884"/>
            </a:xfrm>
            <a:prstGeom prst="rect">
              <a:avLst/>
            </a:prstGeom>
            <a:noFill/>
            <a:ln/>
          </p:spPr>
          <p:txBody>
            <a:bodyPr wrap="square" lIns="0" tIns="0" rIns="0" bIns="0" rtlCol="0" anchor="t"/>
            <a:lstStyle/>
            <a:p>
              <a:pPr marL="0" indent="0" algn="l">
                <a:lnSpc>
                  <a:spcPts val="2350"/>
                </a:lnSpc>
                <a:buNone/>
              </a:pPr>
              <a:r>
                <a:rPr lang="en-US" sz="1450" dirty="0">
                  <a:solidFill>
                    <a:srgbClr val="61615C"/>
                  </a:solidFill>
                  <a:latin typeface="Tomorrow" pitchFamily="34" charset="0"/>
                  <a:ea typeface="Tomorrow" pitchFamily="34" charset="-122"/>
                  <a:cs typeface="Tomorrow" pitchFamily="34" charset="-120"/>
                </a:rPr>
                <a:t>Unified, governable data platform for strategic decision-making.</a:t>
              </a:r>
              <a:endParaRPr lang="en-US" sz="1450" dirty="0"/>
            </a:p>
          </p:txBody>
        </p:sp>
        <p:sp>
          <p:nvSpPr>
            <p:cNvPr id="1046" name="Text 17">
              <a:extLst>
                <a:ext uri="{FF2B5EF4-FFF2-40B4-BE49-F238E27FC236}">
                  <a16:creationId xmlns:a16="http://schemas.microsoft.com/office/drawing/2014/main" id="{DCC883BC-0D91-463C-5E6E-4256CE39B0D3}"/>
                </a:ext>
              </a:extLst>
            </p:cNvPr>
            <p:cNvSpPr/>
            <p:nvPr/>
          </p:nvSpPr>
          <p:spPr>
            <a:xfrm>
              <a:off x="9846945" y="3988594"/>
              <a:ext cx="3941326" cy="299442"/>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61615C"/>
                  </a:solidFill>
                  <a:latin typeface="Tomorrow" pitchFamily="34" charset="0"/>
                  <a:ea typeface="Tomorrow" pitchFamily="34" charset="-122"/>
                  <a:cs typeface="Tomorrow" pitchFamily="34" charset="-120"/>
                </a:rPr>
                <a:t>Data modernisation</a:t>
              </a:r>
              <a:endParaRPr lang="en-US" sz="1450" dirty="0"/>
            </a:p>
          </p:txBody>
        </p:sp>
        <p:sp>
          <p:nvSpPr>
            <p:cNvPr id="1047" name="Text 18">
              <a:extLst>
                <a:ext uri="{FF2B5EF4-FFF2-40B4-BE49-F238E27FC236}">
                  <a16:creationId xmlns:a16="http://schemas.microsoft.com/office/drawing/2014/main" id="{0E667FC3-8FEE-3E58-0764-F211C737A748}"/>
                </a:ext>
              </a:extLst>
            </p:cNvPr>
            <p:cNvSpPr/>
            <p:nvPr/>
          </p:nvSpPr>
          <p:spPr>
            <a:xfrm>
              <a:off x="9846945" y="4353520"/>
              <a:ext cx="3941326" cy="299442"/>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61615C"/>
                  </a:solidFill>
                  <a:latin typeface="Tomorrow" pitchFamily="34" charset="0"/>
                  <a:ea typeface="Tomorrow" pitchFamily="34" charset="-122"/>
                  <a:cs typeface="Tomorrow" pitchFamily="34" charset="-120"/>
                </a:rPr>
                <a:t>ETL engineering</a:t>
              </a:r>
              <a:endParaRPr lang="en-US" sz="1450" dirty="0"/>
            </a:p>
          </p:txBody>
        </p:sp>
        <p:sp>
          <p:nvSpPr>
            <p:cNvPr id="1048" name="Text 19">
              <a:extLst>
                <a:ext uri="{FF2B5EF4-FFF2-40B4-BE49-F238E27FC236}">
                  <a16:creationId xmlns:a16="http://schemas.microsoft.com/office/drawing/2014/main" id="{6FE6A304-6112-1F7A-104B-1CE4E66FC6E9}"/>
                </a:ext>
              </a:extLst>
            </p:cNvPr>
            <p:cNvSpPr/>
            <p:nvPr/>
          </p:nvSpPr>
          <p:spPr>
            <a:xfrm>
              <a:off x="9846945" y="4718447"/>
              <a:ext cx="3941326" cy="299442"/>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61615C"/>
                  </a:solidFill>
                  <a:latin typeface="Tomorrow" pitchFamily="34" charset="0"/>
                  <a:ea typeface="Tomorrow" pitchFamily="34" charset="-122"/>
                  <a:cs typeface="Tomorrow" pitchFamily="34" charset="-120"/>
                </a:rPr>
                <a:t>Analytics &amp; visualisation</a:t>
              </a:r>
              <a:endParaRPr lang="en-US" sz="1450" dirty="0"/>
            </a:p>
          </p:txBody>
        </p:sp>
        <p:sp>
          <p:nvSpPr>
            <p:cNvPr id="1049" name="Shape 20">
              <a:extLst>
                <a:ext uri="{FF2B5EF4-FFF2-40B4-BE49-F238E27FC236}">
                  <a16:creationId xmlns:a16="http://schemas.microsoft.com/office/drawing/2014/main" id="{A4D986F0-1DEA-B578-69AF-D9E42767516E}"/>
                </a:ext>
              </a:extLst>
            </p:cNvPr>
            <p:cNvSpPr/>
            <p:nvPr/>
          </p:nvSpPr>
          <p:spPr>
            <a:xfrm>
              <a:off x="654963" y="5391983"/>
              <a:ext cx="13320355" cy="2219801"/>
            </a:xfrm>
            <a:prstGeom prst="roundRect">
              <a:avLst>
                <a:gd name="adj" fmla="val 1265"/>
              </a:avLst>
            </a:prstGeom>
            <a:solidFill>
              <a:srgbClr val="F0EAEA"/>
            </a:solidFill>
            <a:ln/>
          </p:spPr>
        </p:sp>
        <p:sp>
          <p:nvSpPr>
            <p:cNvPr id="1050" name="Text 21">
              <a:extLst>
                <a:ext uri="{FF2B5EF4-FFF2-40B4-BE49-F238E27FC236}">
                  <a16:creationId xmlns:a16="http://schemas.microsoft.com/office/drawing/2014/main" id="{37D1033C-344A-3E65-8BAA-C17D0AEA6953}"/>
                </a:ext>
              </a:extLst>
            </p:cNvPr>
            <p:cNvSpPr/>
            <p:nvPr/>
          </p:nvSpPr>
          <p:spPr>
            <a:xfrm>
              <a:off x="842010" y="5579031"/>
              <a:ext cx="3205996" cy="292418"/>
            </a:xfrm>
            <a:prstGeom prst="rect">
              <a:avLst/>
            </a:prstGeom>
            <a:noFill/>
            <a:ln/>
          </p:spPr>
          <p:txBody>
            <a:bodyPr wrap="none" lIns="0" tIns="0" rIns="0" bIns="0" rtlCol="0" anchor="t"/>
            <a:lstStyle/>
            <a:p>
              <a:pPr marL="0" indent="0" algn="l">
                <a:lnSpc>
                  <a:spcPts val="2300"/>
                </a:lnSpc>
                <a:buNone/>
              </a:pPr>
              <a:r>
                <a:rPr lang="en-US" sz="1800" b="1" dirty="0">
                  <a:solidFill>
                    <a:srgbClr val="61615C"/>
                  </a:solidFill>
                  <a:latin typeface="Tomorrow Semi Bold" pitchFamily="34" charset="0"/>
                  <a:ea typeface="Tomorrow Semi Bold" pitchFamily="34" charset="-122"/>
                  <a:cs typeface="Tomorrow Semi Bold" pitchFamily="34" charset="-120"/>
                </a:rPr>
                <a:t>Secure Cloud &amp; Integration</a:t>
              </a:r>
              <a:endParaRPr lang="en-US" sz="1800" b="1" dirty="0"/>
            </a:p>
          </p:txBody>
        </p:sp>
        <p:sp>
          <p:nvSpPr>
            <p:cNvPr id="1051" name="Text 22">
              <a:extLst>
                <a:ext uri="{FF2B5EF4-FFF2-40B4-BE49-F238E27FC236}">
                  <a16:creationId xmlns:a16="http://schemas.microsoft.com/office/drawing/2014/main" id="{602ECA18-E5D3-1D2C-9379-AE420DAA1DE7}"/>
                </a:ext>
              </a:extLst>
            </p:cNvPr>
            <p:cNvSpPr/>
            <p:nvPr/>
          </p:nvSpPr>
          <p:spPr>
            <a:xfrm>
              <a:off x="842010" y="5983724"/>
              <a:ext cx="12946261" cy="299442"/>
            </a:xfrm>
            <a:prstGeom prst="rect">
              <a:avLst/>
            </a:prstGeom>
            <a:noFill/>
            <a:ln/>
          </p:spPr>
          <p:txBody>
            <a:bodyPr wrap="none" lIns="0" tIns="0" rIns="0" bIns="0" rtlCol="0" anchor="t"/>
            <a:lstStyle/>
            <a:p>
              <a:pPr marL="0" indent="0" algn="l">
                <a:lnSpc>
                  <a:spcPts val="2350"/>
                </a:lnSpc>
                <a:buNone/>
              </a:pPr>
              <a:r>
                <a:rPr lang="en-US" sz="1450" dirty="0">
                  <a:solidFill>
                    <a:srgbClr val="61615C"/>
                  </a:solidFill>
                  <a:latin typeface="Tomorrow" pitchFamily="34" charset="0"/>
                  <a:ea typeface="Tomorrow" pitchFamily="34" charset="-122"/>
                  <a:cs typeface="Tomorrow" pitchFamily="34" charset="-120"/>
                </a:rPr>
                <a:t>Compliant, flexible foundation connecting all systems seamlessly.</a:t>
              </a:r>
              <a:endParaRPr lang="en-US" sz="1450" dirty="0"/>
            </a:p>
          </p:txBody>
        </p:sp>
        <p:sp>
          <p:nvSpPr>
            <p:cNvPr id="1052" name="Text 23">
              <a:extLst>
                <a:ext uri="{FF2B5EF4-FFF2-40B4-BE49-F238E27FC236}">
                  <a16:creationId xmlns:a16="http://schemas.microsoft.com/office/drawing/2014/main" id="{B0637F94-8427-2CD2-21F6-2DBDEC8FEE25}"/>
                </a:ext>
              </a:extLst>
            </p:cNvPr>
            <p:cNvSpPr/>
            <p:nvPr/>
          </p:nvSpPr>
          <p:spPr>
            <a:xfrm>
              <a:off x="842010" y="6395442"/>
              <a:ext cx="12946261" cy="299442"/>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61615C"/>
                  </a:solidFill>
                  <a:latin typeface="Tomorrow" pitchFamily="34" charset="0"/>
                  <a:ea typeface="Tomorrow" pitchFamily="34" charset="-122"/>
                  <a:cs typeface="Tomorrow" pitchFamily="34" charset="-120"/>
                </a:rPr>
                <a:t>Cloud migration &amp; optimisation</a:t>
              </a:r>
              <a:endParaRPr lang="en-US" sz="1450" dirty="0"/>
            </a:p>
          </p:txBody>
        </p:sp>
        <p:sp>
          <p:nvSpPr>
            <p:cNvPr id="1053" name="Text 24">
              <a:extLst>
                <a:ext uri="{FF2B5EF4-FFF2-40B4-BE49-F238E27FC236}">
                  <a16:creationId xmlns:a16="http://schemas.microsoft.com/office/drawing/2014/main" id="{520C0401-F7B0-4EB8-F49A-6E0DD1E10FD3}"/>
                </a:ext>
              </a:extLst>
            </p:cNvPr>
            <p:cNvSpPr/>
            <p:nvPr/>
          </p:nvSpPr>
          <p:spPr>
            <a:xfrm>
              <a:off x="842010" y="6760369"/>
              <a:ext cx="12946261" cy="299442"/>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61615C"/>
                  </a:solidFill>
                  <a:latin typeface="Tomorrow" pitchFamily="34" charset="0"/>
                  <a:ea typeface="Tomorrow" pitchFamily="34" charset="-122"/>
                  <a:cs typeface="Tomorrow" pitchFamily="34" charset="-120"/>
                </a:rPr>
                <a:t>Infrastructure engineering</a:t>
              </a:r>
              <a:endParaRPr lang="en-US" sz="1450" dirty="0"/>
            </a:p>
          </p:txBody>
        </p:sp>
        <p:sp>
          <p:nvSpPr>
            <p:cNvPr id="1054" name="Text 25">
              <a:extLst>
                <a:ext uri="{FF2B5EF4-FFF2-40B4-BE49-F238E27FC236}">
                  <a16:creationId xmlns:a16="http://schemas.microsoft.com/office/drawing/2014/main" id="{2FC27807-1CA7-5A7E-484F-BDA5988D092F}"/>
                </a:ext>
              </a:extLst>
            </p:cNvPr>
            <p:cNvSpPr/>
            <p:nvPr/>
          </p:nvSpPr>
          <p:spPr>
            <a:xfrm>
              <a:off x="842010" y="7125295"/>
              <a:ext cx="12946261" cy="299442"/>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61615C"/>
                  </a:solidFill>
                  <a:latin typeface="Tomorrow" pitchFamily="34" charset="0"/>
                  <a:ea typeface="Tomorrow" pitchFamily="34" charset="-122"/>
                  <a:cs typeface="Tomorrow" pitchFamily="34" charset="-120"/>
                </a:rPr>
                <a:t>Integration solutions</a:t>
              </a:r>
              <a:endParaRPr lang="en-US" sz="1450"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685B-704E-C665-808F-25B257934A3C}"/>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90A8257C-B398-1622-27F7-77F0BF77E9FA}"/>
              </a:ext>
            </a:extLst>
          </p:cNvPr>
          <p:cNvSpPr/>
          <p:nvPr/>
        </p:nvSpPr>
        <p:spPr>
          <a:xfrm>
            <a:off x="1" y="0"/>
            <a:ext cx="1071500" cy="9639296"/>
          </a:xfrm>
          <a:custGeom>
            <a:avLst/>
            <a:gdLst/>
            <a:ahLst/>
            <a:cxnLst/>
            <a:rect l="l" t="t" r="r" b="b"/>
            <a:pathLst>
              <a:path w="1819275" h="10287000">
                <a:moveTo>
                  <a:pt x="1819275" y="0"/>
                </a:moveTo>
                <a:lnTo>
                  <a:pt x="0" y="0"/>
                </a:lnTo>
                <a:lnTo>
                  <a:pt x="0" y="10287000"/>
                </a:lnTo>
                <a:lnTo>
                  <a:pt x="1819275" y="10287000"/>
                </a:lnTo>
                <a:lnTo>
                  <a:pt x="1819275" y="0"/>
                </a:lnTo>
                <a:close/>
              </a:path>
            </a:pathLst>
          </a:custGeom>
          <a:solidFill>
            <a:schemeClr val="accent1"/>
          </a:solidFill>
        </p:spPr>
        <p:txBody>
          <a:bodyPr wrap="square" lIns="0" tIns="0" rIns="0" bIns="0" rtlCol="0"/>
          <a:lstStyle/>
          <a:p>
            <a:endParaRPr/>
          </a:p>
        </p:txBody>
      </p:sp>
      <p:pic>
        <p:nvPicPr>
          <p:cNvPr id="10" name="Picture 9">
            <a:extLst>
              <a:ext uri="{FF2B5EF4-FFF2-40B4-BE49-F238E27FC236}">
                <a16:creationId xmlns:a16="http://schemas.microsoft.com/office/drawing/2014/main" id="{F1464E4B-807F-3A6A-79DA-75C913EC46F2}"/>
              </a:ext>
            </a:extLst>
          </p:cNvPr>
          <p:cNvPicPr>
            <a:picLocks noChangeAspect="1"/>
          </p:cNvPicPr>
          <p:nvPr/>
        </p:nvPicPr>
        <p:blipFill>
          <a:blip r:embed="rId2"/>
          <a:stretch>
            <a:fillRect/>
          </a:stretch>
        </p:blipFill>
        <p:spPr>
          <a:xfrm>
            <a:off x="15925800" y="38100"/>
            <a:ext cx="2300390" cy="1801169"/>
          </a:xfrm>
          <a:prstGeom prst="rect">
            <a:avLst/>
          </a:prstGeom>
        </p:spPr>
      </p:pic>
      <p:sp>
        <p:nvSpPr>
          <p:cNvPr id="3" name="Title 2">
            <a:extLst>
              <a:ext uri="{FF2B5EF4-FFF2-40B4-BE49-F238E27FC236}">
                <a16:creationId xmlns:a16="http://schemas.microsoft.com/office/drawing/2014/main" id="{17670A28-B0EC-D1E5-673A-DC64422095BB}"/>
              </a:ext>
            </a:extLst>
          </p:cNvPr>
          <p:cNvSpPr>
            <a:spLocks noGrp="1"/>
          </p:cNvSpPr>
          <p:nvPr>
            <p:ph type="title"/>
          </p:nvPr>
        </p:nvSpPr>
        <p:spPr>
          <a:xfrm>
            <a:off x="1664946" y="62266"/>
            <a:ext cx="14108454" cy="1231106"/>
          </a:xfrm>
        </p:spPr>
        <p:txBody>
          <a:bodyPr/>
          <a:lstStyle/>
          <a:p>
            <a:r>
              <a:rPr lang="en-US" sz="4000" dirty="0">
                <a:solidFill>
                  <a:srgbClr val="1D1D1B"/>
                </a:solidFill>
                <a:latin typeface="Arial" panose="020B0604020202020204" pitchFamily="34" charset="0"/>
                <a:ea typeface="Tomorrow Semi Bold" pitchFamily="34" charset="-122"/>
                <a:cs typeface="Arial" panose="020B0604020202020204" pitchFamily="34" charset="0"/>
              </a:rPr>
              <a:t>AI &amp; Automation: Eliminating Manual Bottlenecks</a:t>
            </a:r>
            <a:br>
              <a:rPr lang="en-US" sz="4000" dirty="0">
                <a:latin typeface="Arial" panose="020B0604020202020204" pitchFamily="34" charset="0"/>
                <a:cs typeface="Arial" panose="020B0604020202020204" pitchFamily="34" charset="0"/>
              </a:rPr>
            </a:br>
            <a:endParaRPr lang="en-IN" sz="4000" dirty="0">
              <a:latin typeface="Arial" panose="020B0604020202020204" pitchFamily="34" charset="0"/>
              <a:cs typeface="Arial" panose="020B0604020202020204" pitchFamily="34" charset="0"/>
            </a:endParaRPr>
          </a:p>
        </p:txBody>
      </p:sp>
      <p:sp>
        <p:nvSpPr>
          <p:cNvPr id="5" name="Text 2">
            <a:extLst>
              <a:ext uri="{FF2B5EF4-FFF2-40B4-BE49-F238E27FC236}">
                <a16:creationId xmlns:a16="http://schemas.microsoft.com/office/drawing/2014/main" id="{047C08F1-273A-8818-98D0-8B1B73A5C4F9}"/>
              </a:ext>
            </a:extLst>
          </p:cNvPr>
          <p:cNvSpPr/>
          <p:nvPr/>
        </p:nvSpPr>
        <p:spPr>
          <a:xfrm>
            <a:off x="1447800" y="1370629"/>
            <a:ext cx="12665750" cy="977745"/>
          </a:xfrm>
          <a:prstGeom prst="rect">
            <a:avLst/>
          </a:prstGeom>
          <a:noFill/>
          <a:ln/>
        </p:spPr>
        <p:txBody>
          <a:bodyPr wrap="none" lIns="0" tIns="0" rIns="0" bIns="0" rtlCol="0" anchor="t"/>
          <a:lstStyle/>
          <a:p>
            <a:pPr marL="0" indent="0" algn="ctr">
              <a:lnSpc>
                <a:spcPts val="2100"/>
              </a:lnSpc>
              <a:buNone/>
            </a:pPr>
            <a:r>
              <a:rPr lang="en-US" sz="2000" dirty="0">
                <a:solidFill>
                  <a:srgbClr val="61615C"/>
                </a:solidFill>
                <a:latin typeface="Arial" panose="020B0604020202020204" pitchFamily="34" charset="0"/>
                <a:ea typeface="Tomorrow" pitchFamily="34" charset="-122"/>
                <a:cs typeface="Arial" panose="020B0604020202020204" pitchFamily="34" charset="0"/>
              </a:rPr>
              <a:t>We apply specific AI solutions to mission-critical mortgage and title processes, transforming time-consuming</a:t>
            </a:r>
          </a:p>
          <a:p>
            <a:pPr marL="0" indent="0" algn="ctr">
              <a:lnSpc>
                <a:spcPts val="2100"/>
              </a:lnSpc>
              <a:buNone/>
            </a:pPr>
            <a:r>
              <a:rPr lang="en-US" sz="2000" dirty="0">
                <a:solidFill>
                  <a:srgbClr val="61615C"/>
                </a:solidFill>
                <a:latin typeface="Arial" panose="020B0604020202020204" pitchFamily="34" charset="0"/>
                <a:ea typeface="Tomorrow" pitchFamily="34" charset="-122"/>
                <a:cs typeface="Arial" panose="020B0604020202020204" pitchFamily="34" charset="0"/>
              </a:rPr>
              <a:t> </a:t>
            </a:r>
          </a:p>
          <a:p>
            <a:pPr marL="0" indent="0" algn="ctr">
              <a:lnSpc>
                <a:spcPts val="2100"/>
              </a:lnSpc>
              <a:buNone/>
            </a:pPr>
            <a:r>
              <a:rPr lang="en-US" sz="2000" dirty="0">
                <a:solidFill>
                  <a:srgbClr val="61615C"/>
                </a:solidFill>
                <a:latin typeface="Arial" panose="020B0604020202020204" pitchFamily="34" charset="0"/>
                <a:ea typeface="Tomorrow" pitchFamily="34" charset="-122"/>
                <a:cs typeface="Arial" panose="020B0604020202020204" pitchFamily="34" charset="0"/>
              </a:rPr>
              <a:t>tasks into compliant, automated workflows.</a:t>
            </a:r>
            <a:endParaRPr lang="en-US" sz="2000" dirty="0">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37F0A4D4-54E2-8E8D-4CAC-5EE1C893E36F}"/>
              </a:ext>
            </a:extLst>
          </p:cNvPr>
          <p:cNvGrpSpPr/>
          <p:nvPr/>
        </p:nvGrpSpPr>
        <p:grpSpPr>
          <a:xfrm>
            <a:off x="1714582" y="2705100"/>
            <a:ext cx="15430418" cy="6324600"/>
            <a:chOff x="593050" y="2247424"/>
            <a:chExt cx="13444299" cy="5301853"/>
          </a:xfrm>
        </p:grpSpPr>
        <p:sp>
          <p:nvSpPr>
            <p:cNvPr id="9" name="Shape 3">
              <a:extLst>
                <a:ext uri="{FF2B5EF4-FFF2-40B4-BE49-F238E27FC236}">
                  <a16:creationId xmlns:a16="http://schemas.microsoft.com/office/drawing/2014/main" id="{12C8151B-A093-A41D-B477-410A01BEE966}"/>
                </a:ext>
              </a:extLst>
            </p:cNvPr>
            <p:cNvSpPr/>
            <p:nvPr/>
          </p:nvSpPr>
          <p:spPr>
            <a:xfrm>
              <a:off x="593050" y="2247424"/>
              <a:ext cx="4368403" cy="2343269"/>
            </a:xfrm>
            <a:prstGeom prst="roundRect">
              <a:avLst>
                <a:gd name="adj" fmla="val 1085"/>
              </a:avLst>
            </a:prstGeom>
            <a:solidFill>
              <a:srgbClr val="FCFCFC"/>
            </a:solidFill>
            <a:ln w="22860">
              <a:solidFill>
                <a:srgbClr val="D6D0D0"/>
              </a:solidFill>
              <a:prstDash val="solid"/>
            </a:ln>
          </p:spPr>
        </p:sp>
        <p:sp>
          <p:nvSpPr>
            <p:cNvPr id="11" name="Shape 4">
              <a:extLst>
                <a:ext uri="{FF2B5EF4-FFF2-40B4-BE49-F238E27FC236}">
                  <a16:creationId xmlns:a16="http://schemas.microsoft.com/office/drawing/2014/main" id="{17A8F8EB-F320-E19B-8606-C7C95260E1D1}"/>
                </a:ext>
              </a:extLst>
            </p:cNvPr>
            <p:cNvSpPr/>
            <p:nvPr/>
          </p:nvSpPr>
          <p:spPr>
            <a:xfrm>
              <a:off x="615910" y="2270284"/>
              <a:ext cx="4322683" cy="508397"/>
            </a:xfrm>
            <a:prstGeom prst="rect">
              <a:avLst/>
            </a:prstGeom>
            <a:solidFill>
              <a:srgbClr val="F0EAEA"/>
            </a:solidFill>
            <a:ln/>
          </p:spPr>
        </p:sp>
        <p:pic>
          <p:nvPicPr>
            <p:cNvPr id="12" name="Image 0" descr="preencoded.png">
              <a:extLst>
                <a:ext uri="{FF2B5EF4-FFF2-40B4-BE49-F238E27FC236}">
                  <a16:creationId xmlns:a16="http://schemas.microsoft.com/office/drawing/2014/main" id="{DD87D760-762C-1362-E16A-C0D5A315BB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0093" y="2397323"/>
              <a:ext cx="254198" cy="254198"/>
            </a:xfrm>
            <a:prstGeom prst="rect">
              <a:avLst/>
            </a:prstGeom>
          </p:spPr>
        </p:pic>
        <p:sp>
          <p:nvSpPr>
            <p:cNvPr id="13" name="Text 5">
              <a:extLst>
                <a:ext uri="{FF2B5EF4-FFF2-40B4-BE49-F238E27FC236}">
                  <a16:creationId xmlns:a16="http://schemas.microsoft.com/office/drawing/2014/main" id="{D23E1575-F4C0-4C75-C314-2F8FAD1790DE}"/>
                </a:ext>
              </a:extLst>
            </p:cNvPr>
            <p:cNvSpPr/>
            <p:nvPr/>
          </p:nvSpPr>
          <p:spPr>
            <a:xfrm>
              <a:off x="785336" y="2948107"/>
              <a:ext cx="3530322" cy="264676"/>
            </a:xfrm>
            <a:prstGeom prst="rect">
              <a:avLst/>
            </a:prstGeom>
            <a:noFill/>
            <a:ln/>
          </p:spPr>
          <p:txBody>
            <a:bodyPr wrap="none" lIns="0" tIns="0" rIns="0" bIns="0" rtlCol="0" anchor="t"/>
            <a:lstStyle/>
            <a:p>
              <a:pPr marL="0" indent="0" algn="l">
                <a:lnSpc>
                  <a:spcPts val="2050"/>
                </a:lnSpc>
                <a:buNone/>
              </a:pPr>
              <a:r>
                <a:rPr lang="en-US" b="1" dirty="0">
                  <a:solidFill>
                    <a:srgbClr val="61615C"/>
                  </a:solidFill>
                  <a:latin typeface="Arial" panose="020B0604020202020204" pitchFamily="34" charset="0"/>
                  <a:ea typeface="Tomorrow Semi Bold" pitchFamily="34" charset="-122"/>
                  <a:cs typeface="Arial" panose="020B0604020202020204" pitchFamily="34" charset="0"/>
                </a:rPr>
                <a:t>Intelligent Document Processing</a:t>
              </a:r>
              <a:endParaRPr lang="en-US" b="1" dirty="0">
                <a:latin typeface="Arial" panose="020B0604020202020204" pitchFamily="34" charset="0"/>
                <a:cs typeface="Arial" panose="020B0604020202020204" pitchFamily="34" charset="0"/>
              </a:endParaRPr>
            </a:p>
          </p:txBody>
        </p:sp>
        <p:sp>
          <p:nvSpPr>
            <p:cNvPr id="14" name="Text 6">
              <a:extLst>
                <a:ext uri="{FF2B5EF4-FFF2-40B4-BE49-F238E27FC236}">
                  <a16:creationId xmlns:a16="http://schemas.microsoft.com/office/drawing/2014/main" id="{07240B6D-F7B5-429B-34F3-602FF9D50AF4}"/>
                </a:ext>
              </a:extLst>
            </p:cNvPr>
            <p:cNvSpPr/>
            <p:nvPr/>
          </p:nvSpPr>
          <p:spPr>
            <a:xfrm>
              <a:off x="785336" y="3314462"/>
              <a:ext cx="3983831" cy="812959"/>
            </a:xfrm>
            <a:prstGeom prst="rect">
              <a:avLst/>
            </a:prstGeom>
            <a:noFill/>
            <a:ln/>
          </p:spPr>
          <p:txBody>
            <a:bodyPr wrap="square" lIns="0" tIns="0" rIns="0" bIns="0" rtlCol="0" anchor="t"/>
            <a:lstStyle/>
            <a:p>
              <a:pPr marL="0" indent="0" algn="l">
                <a:lnSpc>
                  <a:spcPts val="2100"/>
                </a:lnSpc>
                <a:buNone/>
              </a:pPr>
              <a:r>
                <a:rPr lang="en-US" dirty="0">
                  <a:solidFill>
                    <a:srgbClr val="61615C"/>
                  </a:solidFill>
                  <a:latin typeface="Arial" panose="020B0604020202020204" pitchFamily="34" charset="0"/>
                  <a:ea typeface="Tomorrow" pitchFamily="34" charset="-122"/>
                  <a:cs typeface="Arial" panose="020B0604020202020204" pitchFamily="34" charset="0"/>
                </a:rPr>
                <a:t>AI-powered extraction and validation across all title documents (deeds, mortgages, releases) with greater speed and accuracy.</a:t>
              </a:r>
              <a:endParaRPr lang="en-US" dirty="0">
                <a:latin typeface="Arial" panose="020B0604020202020204" pitchFamily="34" charset="0"/>
                <a:cs typeface="Arial" panose="020B0604020202020204" pitchFamily="34" charset="0"/>
              </a:endParaRPr>
            </a:p>
          </p:txBody>
        </p:sp>
        <p:sp>
          <p:nvSpPr>
            <p:cNvPr id="15" name="Shape 7">
              <a:extLst>
                <a:ext uri="{FF2B5EF4-FFF2-40B4-BE49-F238E27FC236}">
                  <a16:creationId xmlns:a16="http://schemas.microsoft.com/office/drawing/2014/main" id="{7DA6467D-54AE-5391-52C6-DB68C5F0D640}"/>
                </a:ext>
              </a:extLst>
            </p:cNvPr>
            <p:cNvSpPr/>
            <p:nvPr/>
          </p:nvSpPr>
          <p:spPr>
            <a:xfrm>
              <a:off x="5130879" y="2247424"/>
              <a:ext cx="4368522" cy="2343269"/>
            </a:xfrm>
            <a:prstGeom prst="roundRect">
              <a:avLst>
                <a:gd name="adj" fmla="val 1085"/>
              </a:avLst>
            </a:prstGeom>
            <a:solidFill>
              <a:srgbClr val="FCFCFC"/>
            </a:solidFill>
            <a:ln w="22860">
              <a:solidFill>
                <a:srgbClr val="D6D0D0"/>
              </a:solidFill>
              <a:prstDash val="solid"/>
            </a:ln>
          </p:spPr>
        </p:sp>
        <p:sp>
          <p:nvSpPr>
            <p:cNvPr id="16" name="Shape 8">
              <a:extLst>
                <a:ext uri="{FF2B5EF4-FFF2-40B4-BE49-F238E27FC236}">
                  <a16:creationId xmlns:a16="http://schemas.microsoft.com/office/drawing/2014/main" id="{6295A181-CC3E-2D1C-3576-54B5201A1DA1}"/>
                </a:ext>
              </a:extLst>
            </p:cNvPr>
            <p:cNvSpPr/>
            <p:nvPr/>
          </p:nvSpPr>
          <p:spPr>
            <a:xfrm>
              <a:off x="5153739" y="2270284"/>
              <a:ext cx="4322802" cy="508397"/>
            </a:xfrm>
            <a:prstGeom prst="rect">
              <a:avLst/>
            </a:prstGeom>
            <a:solidFill>
              <a:srgbClr val="F0EAEA"/>
            </a:solidFill>
            <a:ln/>
          </p:spPr>
        </p:sp>
        <p:pic>
          <p:nvPicPr>
            <p:cNvPr id="17" name="Image 1" descr="preencoded.png">
              <a:extLst>
                <a:ext uri="{FF2B5EF4-FFF2-40B4-BE49-F238E27FC236}">
                  <a16:creationId xmlns:a16="http://schemas.microsoft.com/office/drawing/2014/main" id="{D41F6847-B70B-487C-7936-9336F4944B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88041" y="2397323"/>
              <a:ext cx="254198" cy="254198"/>
            </a:xfrm>
            <a:prstGeom prst="rect">
              <a:avLst/>
            </a:prstGeom>
          </p:spPr>
        </p:pic>
        <p:sp>
          <p:nvSpPr>
            <p:cNvPr id="18" name="Text 9">
              <a:extLst>
                <a:ext uri="{FF2B5EF4-FFF2-40B4-BE49-F238E27FC236}">
                  <a16:creationId xmlns:a16="http://schemas.microsoft.com/office/drawing/2014/main" id="{86E73183-7982-193A-EC2A-BB5D1110AAA6}"/>
                </a:ext>
              </a:extLst>
            </p:cNvPr>
            <p:cNvSpPr/>
            <p:nvPr/>
          </p:nvSpPr>
          <p:spPr>
            <a:xfrm>
              <a:off x="5323165" y="2948107"/>
              <a:ext cx="3593068" cy="264676"/>
            </a:xfrm>
            <a:prstGeom prst="rect">
              <a:avLst/>
            </a:prstGeom>
            <a:noFill/>
            <a:ln/>
          </p:spPr>
          <p:txBody>
            <a:bodyPr wrap="none" lIns="0" tIns="0" rIns="0" bIns="0" rtlCol="0" anchor="t"/>
            <a:lstStyle/>
            <a:p>
              <a:pPr marL="0" indent="0" algn="l">
                <a:lnSpc>
                  <a:spcPts val="2050"/>
                </a:lnSpc>
                <a:buNone/>
              </a:pPr>
              <a:r>
                <a:rPr lang="en-US" b="1" dirty="0">
                  <a:solidFill>
                    <a:srgbClr val="61615C"/>
                  </a:solidFill>
                  <a:latin typeface="Arial" panose="020B0604020202020204" pitchFamily="34" charset="0"/>
                  <a:ea typeface="Tomorrow Semi Bold" pitchFamily="34" charset="-122"/>
                  <a:cs typeface="Arial" panose="020B0604020202020204" pitchFamily="34" charset="0"/>
                </a:rPr>
                <a:t>Agentic AI for Order Management</a:t>
              </a:r>
              <a:endParaRPr lang="en-US" b="1" dirty="0">
                <a:latin typeface="Arial" panose="020B0604020202020204" pitchFamily="34" charset="0"/>
                <a:cs typeface="Arial" panose="020B0604020202020204" pitchFamily="34" charset="0"/>
              </a:endParaRPr>
            </a:p>
          </p:txBody>
        </p:sp>
        <p:sp>
          <p:nvSpPr>
            <p:cNvPr id="19" name="Text 10">
              <a:extLst>
                <a:ext uri="{FF2B5EF4-FFF2-40B4-BE49-F238E27FC236}">
                  <a16:creationId xmlns:a16="http://schemas.microsoft.com/office/drawing/2014/main" id="{6B2C2BA6-1B8E-ECD1-3085-42366F90E904}"/>
                </a:ext>
              </a:extLst>
            </p:cNvPr>
            <p:cNvSpPr/>
            <p:nvPr/>
          </p:nvSpPr>
          <p:spPr>
            <a:xfrm>
              <a:off x="5323165" y="3314462"/>
              <a:ext cx="3983950" cy="812959"/>
            </a:xfrm>
            <a:prstGeom prst="rect">
              <a:avLst/>
            </a:prstGeom>
            <a:noFill/>
            <a:ln/>
          </p:spPr>
          <p:txBody>
            <a:bodyPr wrap="square" lIns="0" tIns="0" rIns="0" bIns="0" rtlCol="0" anchor="t"/>
            <a:lstStyle/>
            <a:p>
              <a:pPr marL="0" indent="0" algn="l">
                <a:lnSpc>
                  <a:spcPts val="2100"/>
                </a:lnSpc>
                <a:buNone/>
              </a:pPr>
              <a:r>
                <a:rPr lang="en-US" dirty="0">
                  <a:solidFill>
                    <a:srgbClr val="61615C"/>
                  </a:solidFill>
                  <a:latin typeface="Arial" panose="020B0604020202020204" pitchFamily="34" charset="0"/>
                  <a:ea typeface="Tomorrow" pitchFamily="34" charset="-122"/>
                  <a:cs typeface="Arial" panose="020B0604020202020204" pitchFamily="34" charset="0"/>
                </a:rPr>
                <a:t>Fully automated order management workflow achieving </a:t>
              </a:r>
              <a:r>
                <a:rPr lang="en-US" b="1" dirty="0">
                  <a:solidFill>
                    <a:srgbClr val="61615C"/>
                  </a:solidFill>
                  <a:latin typeface="Arial" panose="020B0604020202020204" pitchFamily="34" charset="0"/>
                  <a:ea typeface="Tomorrow" pitchFamily="34" charset="-122"/>
                  <a:cs typeface="Arial" panose="020B0604020202020204" pitchFamily="34" charset="0"/>
                </a:rPr>
                <a:t>100% adherence to client SLAs</a:t>
              </a:r>
              <a:r>
                <a:rPr lang="en-US" dirty="0">
                  <a:solidFill>
                    <a:srgbClr val="61615C"/>
                  </a:solidFill>
                  <a:latin typeface="Arial" panose="020B0604020202020204" pitchFamily="34" charset="0"/>
                  <a:ea typeface="Tomorrow" pitchFamily="34" charset="-122"/>
                  <a:cs typeface="Arial" panose="020B0604020202020204" pitchFamily="34" charset="0"/>
                </a:rPr>
                <a:t> and reducing order management time by </a:t>
              </a:r>
              <a:r>
                <a:rPr lang="en-US" b="1" dirty="0">
                  <a:solidFill>
                    <a:srgbClr val="61615C"/>
                  </a:solidFill>
                  <a:latin typeface="Arial" panose="020B0604020202020204" pitchFamily="34" charset="0"/>
                  <a:ea typeface="Tomorrow" pitchFamily="34" charset="-122"/>
                  <a:cs typeface="Arial" panose="020B0604020202020204" pitchFamily="34" charset="0"/>
                </a:rPr>
                <a:t>20%</a:t>
              </a:r>
              <a:r>
                <a:rPr lang="en-US" dirty="0">
                  <a:solidFill>
                    <a:srgbClr val="61615C"/>
                  </a:solidFill>
                  <a:latin typeface="Arial" panose="020B0604020202020204" pitchFamily="34" charset="0"/>
                  <a:ea typeface="Tomorrow" pitchFamily="34" charset="-122"/>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20" name="Shape 11">
              <a:extLst>
                <a:ext uri="{FF2B5EF4-FFF2-40B4-BE49-F238E27FC236}">
                  <a16:creationId xmlns:a16="http://schemas.microsoft.com/office/drawing/2014/main" id="{75DE6FA8-4BFB-BD01-D67A-6DBBEB31571C}"/>
                </a:ext>
              </a:extLst>
            </p:cNvPr>
            <p:cNvSpPr/>
            <p:nvPr/>
          </p:nvSpPr>
          <p:spPr>
            <a:xfrm>
              <a:off x="9668827" y="2247424"/>
              <a:ext cx="4368522" cy="2343269"/>
            </a:xfrm>
            <a:prstGeom prst="roundRect">
              <a:avLst>
                <a:gd name="adj" fmla="val 1085"/>
              </a:avLst>
            </a:prstGeom>
            <a:solidFill>
              <a:srgbClr val="FCFCFC"/>
            </a:solidFill>
            <a:ln w="22860">
              <a:solidFill>
                <a:srgbClr val="D6D0D0"/>
              </a:solidFill>
              <a:prstDash val="solid"/>
            </a:ln>
          </p:spPr>
        </p:sp>
        <p:sp>
          <p:nvSpPr>
            <p:cNvPr id="21" name="Shape 12">
              <a:extLst>
                <a:ext uri="{FF2B5EF4-FFF2-40B4-BE49-F238E27FC236}">
                  <a16:creationId xmlns:a16="http://schemas.microsoft.com/office/drawing/2014/main" id="{9638F237-7C02-28AB-A0FC-E767936086A3}"/>
                </a:ext>
              </a:extLst>
            </p:cNvPr>
            <p:cNvSpPr/>
            <p:nvPr/>
          </p:nvSpPr>
          <p:spPr>
            <a:xfrm>
              <a:off x="9691687" y="2270284"/>
              <a:ext cx="4322802" cy="508397"/>
            </a:xfrm>
            <a:prstGeom prst="rect">
              <a:avLst/>
            </a:prstGeom>
            <a:solidFill>
              <a:srgbClr val="F0EAEA"/>
            </a:solidFill>
            <a:ln/>
          </p:spPr>
        </p:sp>
        <p:pic>
          <p:nvPicPr>
            <p:cNvPr id="22" name="Image 2" descr="preencoded.png">
              <a:extLst>
                <a:ext uri="{FF2B5EF4-FFF2-40B4-BE49-F238E27FC236}">
                  <a16:creationId xmlns:a16="http://schemas.microsoft.com/office/drawing/2014/main" id="{4141C6DE-E751-65FD-4F7A-BBDDDADBA4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25989" y="2397323"/>
              <a:ext cx="254198" cy="254198"/>
            </a:xfrm>
            <a:prstGeom prst="rect">
              <a:avLst/>
            </a:prstGeom>
          </p:spPr>
        </p:pic>
        <p:sp>
          <p:nvSpPr>
            <p:cNvPr id="23" name="Text 13">
              <a:extLst>
                <a:ext uri="{FF2B5EF4-FFF2-40B4-BE49-F238E27FC236}">
                  <a16:creationId xmlns:a16="http://schemas.microsoft.com/office/drawing/2014/main" id="{1290B6DB-A355-5F09-A495-9C88B0E3F1E5}"/>
                </a:ext>
              </a:extLst>
            </p:cNvPr>
            <p:cNvSpPr/>
            <p:nvPr/>
          </p:nvSpPr>
          <p:spPr>
            <a:xfrm>
              <a:off x="9861113" y="2948107"/>
              <a:ext cx="2789158" cy="264676"/>
            </a:xfrm>
            <a:prstGeom prst="rect">
              <a:avLst/>
            </a:prstGeom>
            <a:noFill/>
            <a:ln/>
          </p:spPr>
          <p:txBody>
            <a:bodyPr wrap="none" lIns="0" tIns="0" rIns="0" bIns="0" rtlCol="0" anchor="t"/>
            <a:lstStyle/>
            <a:p>
              <a:pPr marL="0" indent="0" algn="l">
                <a:lnSpc>
                  <a:spcPts val="2050"/>
                </a:lnSpc>
                <a:buNone/>
              </a:pPr>
              <a:r>
                <a:rPr lang="en-US" b="1" dirty="0">
                  <a:solidFill>
                    <a:srgbClr val="61615C"/>
                  </a:solidFill>
                  <a:latin typeface="Arial" panose="020B0604020202020204" pitchFamily="34" charset="0"/>
                  <a:ea typeface="Tomorrow Semi Bold" pitchFamily="34" charset="-122"/>
                  <a:cs typeface="Arial" panose="020B0604020202020204" pitchFamily="34" charset="0"/>
                </a:rPr>
                <a:t>RPA for Report Generation</a:t>
              </a:r>
              <a:endParaRPr lang="en-US" b="1" dirty="0">
                <a:latin typeface="Arial" panose="020B0604020202020204" pitchFamily="34" charset="0"/>
                <a:cs typeface="Arial" panose="020B0604020202020204" pitchFamily="34" charset="0"/>
              </a:endParaRPr>
            </a:p>
          </p:txBody>
        </p:sp>
        <p:sp>
          <p:nvSpPr>
            <p:cNvPr id="24" name="Text 14">
              <a:extLst>
                <a:ext uri="{FF2B5EF4-FFF2-40B4-BE49-F238E27FC236}">
                  <a16:creationId xmlns:a16="http://schemas.microsoft.com/office/drawing/2014/main" id="{AC1B92CD-AD8C-D72F-9E22-B6B15BA33DC5}"/>
                </a:ext>
              </a:extLst>
            </p:cNvPr>
            <p:cNvSpPr/>
            <p:nvPr/>
          </p:nvSpPr>
          <p:spPr>
            <a:xfrm>
              <a:off x="9861113" y="3314462"/>
              <a:ext cx="3983950" cy="1083945"/>
            </a:xfrm>
            <a:prstGeom prst="rect">
              <a:avLst/>
            </a:prstGeom>
            <a:noFill/>
            <a:ln/>
          </p:spPr>
          <p:txBody>
            <a:bodyPr wrap="square" lIns="0" tIns="0" rIns="0" bIns="0" rtlCol="0" anchor="t"/>
            <a:lstStyle/>
            <a:p>
              <a:pPr marL="0" indent="0" algn="l">
                <a:lnSpc>
                  <a:spcPts val="2100"/>
                </a:lnSpc>
                <a:buNone/>
              </a:pPr>
              <a:r>
                <a:rPr lang="en-US" dirty="0">
                  <a:solidFill>
                    <a:srgbClr val="61615C"/>
                  </a:solidFill>
                  <a:latin typeface="Arial" panose="020B0604020202020204" pitchFamily="34" charset="0"/>
                  <a:ea typeface="Tomorrow" pitchFamily="34" charset="-122"/>
                  <a:cs typeface="Arial" panose="020B0604020202020204" pitchFamily="34" charset="0"/>
                </a:rPr>
                <a:t>BluePrism-based bot retrieving loan details and generating reports, resulting in </a:t>
              </a:r>
              <a:r>
                <a:rPr lang="en-US" b="1" dirty="0">
                  <a:solidFill>
                    <a:srgbClr val="61615C"/>
                  </a:solidFill>
                  <a:latin typeface="Arial" panose="020B0604020202020204" pitchFamily="34" charset="0"/>
                  <a:ea typeface="Tomorrow" pitchFamily="34" charset="-122"/>
                  <a:cs typeface="Arial" panose="020B0604020202020204" pitchFamily="34" charset="0"/>
                </a:rPr>
                <a:t>90% improvement in cycle time</a:t>
              </a:r>
              <a:r>
                <a:rPr lang="en-US" dirty="0">
                  <a:solidFill>
                    <a:srgbClr val="61615C"/>
                  </a:solidFill>
                  <a:latin typeface="Arial" panose="020B0604020202020204" pitchFamily="34" charset="0"/>
                  <a:ea typeface="Tomorrow" pitchFamily="34" charset="-122"/>
                  <a:cs typeface="Arial" panose="020B0604020202020204" pitchFamily="34" charset="0"/>
                </a:rPr>
                <a:t> (from 120 mins to 4 mins).</a:t>
              </a:r>
              <a:endParaRPr lang="en-US" dirty="0">
                <a:latin typeface="Arial" panose="020B0604020202020204" pitchFamily="34" charset="0"/>
                <a:cs typeface="Arial" panose="020B0604020202020204" pitchFamily="34" charset="0"/>
              </a:endParaRPr>
            </a:p>
          </p:txBody>
        </p:sp>
        <p:sp>
          <p:nvSpPr>
            <p:cNvPr id="25" name="Text 15">
              <a:extLst>
                <a:ext uri="{FF2B5EF4-FFF2-40B4-BE49-F238E27FC236}">
                  <a16:creationId xmlns:a16="http://schemas.microsoft.com/office/drawing/2014/main" id="{6F6F7433-290D-8525-EEE7-DB247E456039}"/>
                </a:ext>
              </a:extLst>
            </p:cNvPr>
            <p:cNvSpPr/>
            <p:nvPr/>
          </p:nvSpPr>
          <p:spPr>
            <a:xfrm>
              <a:off x="593050" y="4844891"/>
              <a:ext cx="10267950" cy="423624"/>
            </a:xfrm>
            <a:prstGeom prst="rect">
              <a:avLst/>
            </a:prstGeom>
            <a:noFill/>
            <a:ln/>
          </p:spPr>
          <p:txBody>
            <a:bodyPr wrap="none" lIns="0" tIns="0" rIns="0" bIns="0" rtlCol="0" anchor="t"/>
            <a:lstStyle/>
            <a:p>
              <a:pPr marL="0" indent="0" algn="l">
                <a:lnSpc>
                  <a:spcPts val="3300"/>
                </a:lnSpc>
                <a:buNone/>
              </a:pPr>
              <a:r>
                <a:rPr lang="en-US" b="1" dirty="0">
                  <a:solidFill>
                    <a:srgbClr val="1D1D1B"/>
                  </a:solidFill>
                  <a:latin typeface="Arial" panose="020B0604020202020204" pitchFamily="34" charset="0"/>
                  <a:ea typeface="Tomorrow Semi Bold" pitchFamily="34" charset="-122"/>
                  <a:cs typeface="Arial" panose="020B0604020202020204" pitchFamily="34" charset="0"/>
                </a:rPr>
                <a:t>Data &amp; Product Engineering: Driving Insight and Experience</a:t>
              </a:r>
              <a:endParaRPr lang="en-US" b="1" dirty="0">
                <a:latin typeface="Arial" panose="020B0604020202020204" pitchFamily="34" charset="0"/>
                <a:cs typeface="Arial" panose="020B0604020202020204" pitchFamily="34" charset="0"/>
              </a:endParaRPr>
            </a:p>
          </p:txBody>
        </p:sp>
        <p:pic>
          <p:nvPicPr>
            <p:cNvPr id="26" name="Image 3" descr="preencoded.png">
              <a:extLst>
                <a:ext uri="{FF2B5EF4-FFF2-40B4-BE49-F238E27FC236}">
                  <a16:creationId xmlns:a16="http://schemas.microsoft.com/office/drawing/2014/main" id="{9EA4A2D7-E620-4872-6426-1DD41D98B6D5}"/>
                </a:ext>
              </a:extLst>
            </p:cNvPr>
            <p:cNvPicPr>
              <a:picLocks noChangeAspect="1"/>
            </p:cNvPicPr>
            <p:nvPr/>
          </p:nvPicPr>
          <p:blipFill>
            <a:blip r:embed="rId9"/>
            <a:stretch>
              <a:fillRect/>
            </a:stretch>
          </p:blipFill>
          <p:spPr>
            <a:xfrm>
              <a:off x="593050" y="5522714"/>
              <a:ext cx="4481393" cy="677823"/>
            </a:xfrm>
            <a:prstGeom prst="rect">
              <a:avLst/>
            </a:prstGeom>
          </p:spPr>
        </p:pic>
        <p:sp>
          <p:nvSpPr>
            <p:cNvPr id="27" name="Text 16">
              <a:extLst>
                <a:ext uri="{FF2B5EF4-FFF2-40B4-BE49-F238E27FC236}">
                  <a16:creationId xmlns:a16="http://schemas.microsoft.com/office/drawing/2014/main" id="{A4891221-AF77-89D2-AD1E-0E233EA79CEB}"/>
                </a:ext>
              </a:extLst>
            </p:cNvPr>
            <p:cNvSpPr/>
            <p:nvPr/>
          </p:nvSpPr>
          <p:spPr>
            <a:xfrm>
              <a:off x="762476" y="6369963"/>
              <a:ext cx="3598783" cy="264676"/>
            </a:xfrm>
            <a:prstGeom prst="rect">
              <a:avLst/>
            </a:prstGeom>
            <a:noFill/>
            <a:ln/>
          </p:spPr>
          <p:txBody>
            <a:bodyPr wrap="none" lIns="0" tIns="0" rIns="0" bIns="0" rtlCol="0" anchor="t"/>
            <a:lstStyle/>
            <a:p>
              <a:pPr marL="0" indent="0" algn="l">
                <a:lnSpc>
                  <a:spcPts val="2050"/>
                </a:lnSpc>
                <a:buNone/>
              </a:pPr>
              <a:r>
                <a:rPr lang="en-US" b="1" dirty="0">
                  <a:solidFill>
                    <a:srgbClr val="61615C"/>
                  </a:solidFill>
                  <a:latin typeface="Arial" panose="020B0604020202020204" pitchFamily="34" charset="0"/>
                  <a:ea typeface="Tomorrow Semi Bold" pitchFamily="34" charset="-122"/>
                  <a:cs typeface="Arial" panose="020B0604020202020204" pitchFamily="34" charset="0"/>
                </a:rPr>
                <a:t>Custom Application Development</a:t>
              </a:r>
              <a:endParaRPr lang="en-US" b="1" dirty="0">
                <a:latin typeface="Arial" panose="020B0604020202020204" pitchFamily="34" charset="0"/>
                <a:cs typeface="Arial" panose="020B0604020202020204" pitchFamily="34" charset="0"/>
              </a:endParaRPr>
            </a:p>
          </p:txBody>
        </p:sp>
        <p:sp>
          <p:nvSpPr>
            <p:cNvPr id="28" name="Text 17">
              <a:extLst>
                <a:ext uri="{FF2B5EF4-FFF2-40B4-BE49-F238E27FC236}">
                  <a16:creationId xmlns:a16="http://schemas.microsoft.com/office/drawing/2014/main" id="{868BC4D3-6628-09D1-2538-32FEC7C00ADB}"/>
                </a:ext>
              </a:extLst>
            </p:cNvPr>
            <p:cNvSpPr/>
            <p:nvPr/>
          </p:nvSpPr>
          <p:spPr>
            <a:xfrm>
              <a:off x="762476" y="6736318"/>
              <a:ext cx="4142542" cy="812959"/>
            </a:xfrm>
            <a:prstGeom prst="rect">
              <a:avLst/>
            </a:prstGeom>
            <a:noFill/>
            <a:ln/>
          </p:spPr>
          <p:txBody>
            <a:bodyPr wrap="square" lIns="0" tIns="0" rIns="0" bIns="0" rtlCol="0" anchor="t"/>
            <a:lstStyle/>
            <a:p>
              <a:pPr marL="0" indent="0" algn="l">
                <a:lnSpc>
                  <a:spcPts val="2100"/>
                </a:lnSpc>
                <a:buNone/>
              </a:pPr>
              <a:r>
                <a:rPr lang="en-US" dirty="0">
                  <a:solidFill>
                    <a:srgbClr val="61615C"/>
                  </a:solidFill>
                  <a:latin typeface="Arial" panose="020B0604020202020204" pitchFamily="34" charset="0"/>
                  <a:ea typeface="Tomorrow" pitchFamily="34" charset="-122"/>
                  <a:cs typeface="Arial" panose="020B0604020202020204" pitchFamily="34" charset="0"/>
                </a:rPr>
                <a:t>Microservices-based web and mobile application resulting in </a:t>
              </a:r>
              <a:r>
                <a:rPr lang="en-US" b="1" dirty="0">
                  <a:solidFill>
                    <a:srgbClr val="61615C"/>
                  </a:solidFill>
                  <a:latin typeface="Arial" panose="020B0604020202020204" pitchFamily="34" charset="0"/>
                  <a:ea typeface="Tomorrow" pitchFamily="34" charset="-122"/>
                  <a:cs typeface="Arial" panose="020B0604020202020204" pitchFamily="34" charset="0"/>
                </a:rPr>
                <a:t>zero downtime</a:t>
              </a:r>
              <a:r>
                <a:rPr lang="en-US" dirty="0">
                  <a:solidFill>
                    <a:srgbClr val="61615C"/>
                  </a:solidFill>
                  <a:latin typeface="Arial" panose="020B0604020202020204" pitchFamily="34" charset="0"/>
                  <a:ea typeface="Tomorrow" pitchFamily="34" charset="-122"/>
                  <a:cs typeface="Arial" panose="020B0604020202020204" pitchFamily="34" charset="0"/>
                </a:rPr>
                <a:t> and </a:t>
              </a:r>
              <a:r>
                <a:rPr lang="en-US" b="1" dirty="0">
                  <a:solidFill>
                    <a:srgbClr val="61615C"/>
                  </a:solidFill>
                  <a:latin typeface="Arial" panose="020B0604020202020204" pitchFamily="34" charset="0"/>
                  <a:ea typeface="Tomorrow" pitchFamily="34" charset="-122"/>
                  <a:cs typeface="Arial" panose="020B0604020202020204" pitchFamily="34" charset="0"/>
                </a:rPr>
                <a:t>30% reduced infrastructure cost</a:t>
              </a:r>
              <a:r>
                <a:rPr lang="en-US" dirty="0">
                  <a:solidFill>
                    <a:srgbClr val="61615C"/>
                  </a:solidFill>
                  <a:latin typeface="Arial" panose="020B0604020202020204" pitchFamily="34" charset="0"/>
                  <a:ea typeface="Tomorrow" pitchFamily="34" charset="-122"/>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29" name="Image 4" descr="preencoded.png">
              <a:extLst>
                <a:ext uri="{FF2B5EF4-FFF2-40B4-BE49-F238E27FC236}">
                  <a16:creationId xmlns:a16="http://schemas.microsoft.com/office/drawing/2014/main" id="{A812ABB6-BF2A-F979-3F05-C830D1CBBFF6}"/>
                </a:ext>
              </a:extLst>
            </p:cNvPr>
            <p:cNvPicPr>
              <a:picLocks noChangeAspect="1"/>
            </p:cNvPicPr>
            <p:nvPr/>
          </p:nvPicPr>
          <p:blipFill>
            <a:blip r:embed="rId10"/>
            <a:stretch>
              <a:fillRect/>
            </a:stretch>
          </p:blipFill>
          <p:spPr>
            <a:xfrm>
              <a:off x="5074444" y="5522714"/>
              <a:ext cx="4481393" cy="677823"/>
            </a:xfrm>
            <a:prstGeom prst="rect">
              <a:avLst/>
            </a:prstGeom>
          </p:spPr>
        </p:pic>
        <p:sp>
          <p:nvSpPr>
            <p:cNvPr id="30" name="Text 18">
              <a:extLst>
                <a:ext uri="{FF2B5EF4-FFF2-40B4-BE49-F238E27FC236}">
                  <a16:creationId xmlns:a16="http://schemas.microsoft.com/office/drawing/2014/main" id="{298FFFE2-085B-157D-C4A7-512810DA11FF}"/>
                </a:ext>
              </a:extLst>
            </p:cNvPr>
            <p:cNvSpPr/>
            <p:nvPr/>
          </p:nvSpPr>
          <p:spPr>
            <a:xfrm>
              <a:off x="5243870" y="6369963"/>
              <a:ext cx="3421499" cy="264676"/>
            </a:xfrm>
            <a:prstGeom prst="rect">
              <a:avLst/>
            </a:prstGeom>
            <a:noFill/>
            <a:ln/>
          </p:spPr>
          <p:txBody>
            <a:bodyPr wrap="none" lIns="0" tIns="0" rIns="0" bIns="0" rtlCol="0" anchor="t"/>
            <a:lstStyle/>
            <a:p>
              <a:pPr marL="0" indent="0" algn="l">
                <a:lnSpc>
                  <a:spcPts val="2050"/>
                </a:lnSpc>
                <a:buNone/>
              </a:pPr>
              <a:r>
                <a:rPr lang="en-US" b="1" dirty="0">
                  <a:solidFill>
                    <a:srgbClr val="61615C"/>
                  </a:solidFill>
                  <a:latin typeface="Arial" panose="020B0604020202020204" pitchFamily="34" charset="0"/>
                  <a:ea typeface="Tomorrow Semi Bold" pitchFamily="34" charset="-122"/>
                  <a:cs typeface="Arial" panose="020B0604020202020204" pitchFamily="34" charset="0"/>
                </a:rPr>
                <a:t>Data Strategy &amp; Cloud Migration</a:t>
              </a:r>
              <a:endParaRPr lang="en-US" b="1" dirty="0">
                <a:latin typeface="Arial" panose="020B0604020202020204" pitchFamily="34" charset="0"/>
                <a:cs typeface="Arial" panose="020B0604020202020204" pitchFamily="34" charset="0"/>
              </a:endParaRPr>
            </a:p>
          </p:txBody>
        </p:sp>
        <p:sp>
          <p:nvSpPr>
            <p:cNvPr id="31" name="Text 19">
              <a:extLst>
                <a:ext uri="{FF2B5EF4-FFF2-40B4-BE49-F238E27FC236}">
                  <a16:creationId xmlns:a16="http://schemas.microsoft.com/office/drawing/2014/main" id="{BAA639F6-C29E-60FA-BB1A-EB8872205CF8}"/>
                </a:ext>
              </a:extLst>
            </p:cNvPr>
            <p:cNvSpPr/>
            <p:nvPr/>
          </p:nvSpPr>
          <p:spPr>
            <a:xfrm>
              <a:off x="5243870" y="6736318"/>
              <a:ext cx="4142542" cy="812959"/>
            </a:xfrm>
            <a:prstGeom prst="rect">
              <a:avLst/>
            </a:prstGeom>
            <a:noFill/>
            <a:ln/>
          </p:spPr>
          <p:txBody>
            <a:bodyPr wrap="square" lIns="0" tIns="0" rIns="0" bIns="0" rtlCol="0" anchor="t"/>
            <a:lstStyle/>
            <a:p>
              <a:pPr marL="0" indent="0" algn="l">
                <a:lnSpc>
                  <a:spcPts val="2100"/>
                </a:lnSpc>
                <a:buNone/>
              </a:pPr>
              <a:r>
                <a:rPr lang="en-US" dirty="0">
                  <a:solidFill>
                    <a:srgbClr val="61615C"/>
                  </a:solidFill>
                  <a:latin typeface="Arial" panose="020B0604020202020204" pitchFamily="34" charset="0"/>
                  <a:ea typeface="Tomorrow" pitchFamily="34" charset="-122"/>
                  <a:cs typeface="Arial" panose="020B0604020202020204" pitchFamily="34" charset="0"/>
                </a:rPr>
                <a:t>Migrated on-premise data to Snowflake Cloud, achieving </a:t>
              </a:r>
              <a:r>
                <a:rPr lang="en-US" b="1" dirty="0">
                  <a:solidFill>
                    <a:srgbClr val="61615C"/>
                  </a:solidFill>
                  <a:latin typeface="Arial" panose="020B0604020202020204" pitchFamily="34" charset="0"/>
                  <a:ea typeface="Tomorrow" pitchFamily="34" charset="-122"/>
                  <a:cs typeface="Arial" panose="020B0604020202020204" pitchFamily="34" charset="0"/>
                </a:rPr>
                <a:t>30% cost savings</a:t>
              </a:r>
              <a:r>
                <a:rPr lang="en-US" dirty="0">
                  <a:solidFill>
                    <a:srgbClr val="61615C"/>
                  </a:solidFill>
                  <a:latin typeface="Arial" panose="020B0604020202020204" pitchFamily="34" charset="0"/>
                  <a:ea typeface="Tomorrow" pitchFamily="34" charset="-122"/>
                  <a:cs typeface="Arial" panose="020B0604020202020204" pitchFamily="34" charset="0"/>
                </a:rPr>
                <a:t> and </a:t>
              </a:r>
              <a:r>
                <a:rPr lang="en-US" b="1" dirty="0">
                  <a:solidFill>
                    <a:srgbClr val="61615C"/>
                  </a:solidFill>
                  <a:latin typeface="Arial" panose="020B0604020202020204" pitchFamily="34" charset="0"/>
                  <a:ea typeface="Tomorrow" pitchFamily="34" charset="-122"/>
                  <a:cs typeface="Arial" panose="020B0604020202020204" pitchFamily="34" charset="0"/>
                </a:rPr>
                <a:t>94% increased report generation efficiency</a:t>
              </a:r>
              <a:r>
                <a:rPr lang="en-US" dirty="0">
                  <a:solidFill>
                    <a:srgbClr val="61615C"/>
                  </a:solidFill>
                  <a:latin typeface="Arial" panose="020B0604020202020204" pitchFamily="34" charset="0"/>
                  <a:ea typeface="Tomorrow" pitchFamily="34" charset="-122"/>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32" name="Image 5" descr="preencoded.png">
              <a:extLst>
                <a:ext uri="{FF2B5EF4-FFF2-40B4-BE49-F238E27FC236}">
                  <a16:creationId xmlns:a16="http://schemas.microsoft.com/office/drawing/2014/main" id="{F849BBC2-12A8-FA01-817B-04D5DFF0BCD8}"/>
                </a:ext>
              </a:extLst>
            </p:cNvPr>
            <p:cNvPicPr>
              <a:picLocks noChangeAspect="1"/>
            </p:cNvPicPr>
            <p:nvPr/>
          </p:nvPicPr>
          <p:blipFill>
            <a:blip r:embed="rId11"/>
            <a:stretch>
              <a:fillRect/>
            </a:stretch>
          </p:blipFill>
          <p:spPr>
            <a:xfrm>
              <a:off x="9555837" y="5522714"/>
              <a:ext cx="4481393" cy="677823"/>
            </a:xfrm>
            <a:prstGeom prst="rect">
              <a:avLst/>
            </a:prstGeom>
          </p:spPr>
        </p:pic>
        <p:sp>
          <p:nvSpPr>
            <p:cNvPr id="33" name="Text 20">
              <a:extLst>
                <a:ext uri="{FF2B5EF4-FFF2-40B4-BE49-F238E27FC236}">
                  <a16:creationId xmlns:a16="http://schemas.microsoft.com/office/drawing/2014/main" id="{B820BB6E-E894-BF6B-CD7E-CC9A43CF4862}"/>
                </a:ext>
              </a:extLst>
            </p:cNvPr>
            <p:cNvSpPr/>
            <p:nvPr/>
          </p:nvSpPr>
          <p:spPr>
            <a:xfrm>
              <a:off x="9725263" y="6369963"/>
              <a:ext cx="2327196" cy="264676"/>
            </a:xfrm>
            <a:prstGeom prst="rect">
              <a:avLst/>
            </a:prstGeom>
            <a:noFill/>
            <a:ln/>
          </p:spPr>
          <p:txBody>
            <a:bodyPr wrap="none" lIns="0" tIns="0" rIns="0" bIns="0" rtlCol="0" anchor="t"/>
            <a:lstStyle/>
            <a:p>
              <a:pPr marL="0" indent="0" algn="l">
                <a:lnSpc>
                  <a:spcPts val="2050"/>
                </a:lnSpc>
                <a:buNone/>
              </a:pPr>
              <a:r>
                <a:rPr lang="en-US" b="1" dirty="0">
                  <a:solidFill>
                    <a:srgbClr val="61615C"/>
                  </a:solidFill>
                  <a:latin typeface="Arial" panose="020B0604020202020204" pitchFamily="34" charset="0"/>
                  <a:ea typeface="Tomorrow Semi Bold" pitchFamily="34" charset="-122"/>
                  <a:cs typeface="Arial" panose="020B0604020202020204" pitchFamily="34" charset="0"/>
                </a:rPr>
                <a:t>Business Intelligence</a:t>
              </a:r>
              <a:endParaRPr lang="en-US" b="1" dirty="0">
                <a:latin typeface="Arial" panose="020B0604020202020204" pitchFamily="34" charset="0"/>
                <a:cs typeface="Arial" panose="020B0604020202020204" pitchFamily="34" charset="0"/>
              </a:endParaRPr>
            </a:p>
          </p:txBody>
        </p:sp>
        <p:sp>
          <p:nvSpPr>
            <p:cNvPr id="34" name="Text 21">
              <a:extLst>
                <a:ext uri="{FF2B5EF4-FFF2-40B4-BE49-F238E27FC236}">
                  <a16:creationId xmlns:a16="http://schemas.microsoft.com/office/drawing/2014/main" id="{D052F53E-E030-D7CB-6F81-322C9587AB68}"/>
                </a:ext>
              </a:extLst>
            </p:cNvPr>
            <p:cNvSpPr/>
            <p:nvPr/>
          </p:nvSpPr>
          <p:spPr>
            <a:xfrm>
              <a:off x="9725263" y="6736318"/>
              <a:ext cx="4142542" cy="812959"/>
            </a:xfrm>
            <a:prstGeom prst="rect">
              <a:avLst/>
            </a:prstGeom>
            <a:noFill/>
            <a:ln/>
          </p:spPr>
          <p:txBody>
            <a:bodyPr wrap="square" lIns="0" tIns="0" rIns="0" bIns="0" rtlCol="0" anchor="t"/>
            <a:lstStyle/>
            <a:p>
              <a:pPr marL="0" indent="0" algn="l">
                <a:lnSpc>
                  <a:spcPts val="2100"/>
                </a:lnSpc>
                <a:buNone/>
              </a:pPr>
              <a:r>
                <a:rPr lang="en-US" dirty="0">
                  <a:solidFill>
                    <a:srgbClr val="61615C"/>
                  </a:solidFill>
                  <a:latin typeface="Arial" panose="020B0604020202020204" pitchFamily="34" charset="0"/>
                  <a:ea typeface="Tomorrow" pitchFamily="34" charset="-122"/>
                  <a:cs typeface="Arial" panose="020B0604020202020204" pitchFamily="34" charset="0"/>
                </a:rPr>
                <a:t>Unified data view and visualisations uncovering fresh business insights for quick management action.</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008003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068800" y="-38100"/>
            <a:ext cx="1219200" cy="9753600"/>
          </a:xfrm>
          <a:custGeom>
            <a:avLst/>
            <a:gdLst/>
            <a:ahLst/>
            <a:cxnLst/>
            <a:rect l="l" t="t" r="r" b="b"/>
            <a:pathLst>
              <a:path w="4114800" h="10287000">
                <a:moveTo>
                  <a:pt x="4114800" y="0"/>
                </a:moveTo>
                <a:lnTo>
                  <a:pt x="0" y="0"/>
                </a:lnTo>
                <a:lnTo>
                  <a:pt x="0" y="10287000"/>
                </a:lnTo>
                <a:lnTo>
                  <a:pt x="4114800" y="10287000"/>
                </a:lnTo>
                <a:lnTo>
                  <a:pt x="4114800" y="0"/>
                </a:lnTo>
                <a:close/>
              </a:path>
            </a:pathLst>
          </a:custGeom>
          <a:solidFill>
            <a:schemeClr val="accent1"/>
          </a:solidFill>
        </p:spPr>
        <p:txBody>
          <a:bodyPr wrap="square" lIns="0" tIns="0" rIns="0" bIns="0" rtlCol="0"/>
          <a:lstStyle/>
          <a:p>
            <a:endParaRPr/>
          </a:p>
        </p:txBody>
      </p:sp>
      <p:sp>
        <p:nvSpPr>
          <p:cNvPr id="4" name="object 4"/>
          <p:cNvSpPr txBox="1">
            <a:spLocks noGrp="1"/>
          </p:cNvSpPr>
          <p:nvPr>
            <p:ph type="title"/>
          </p:nvPr>
        </p:nvSpPr>
        <p:spPr>
          <a:xfrm>
            <a:off x="1108075" y="38100"/>
            <a:ext cx="11845925" cy="508473"/>
          </a:xfrm>
          <a:prstGeom prst="rect">
            <a:avLst/>
          </a:prstGeom>
        </p:spPr>
        <p:txBody>
          <a:bodyPr vert="horz" wrap="square" lIns="0" tIns="15875" rIns="0" bIns="0" rtlCol="0">
            <a:spAutoFit/>
          </a:bodyPr>
          <a:lstStyle/>
          <a:p>
            <a:pPr marL="12700">
              <a:lnSpc>
                <a:spcPct val="100000"/>
              </a:lnSpc>
              <a:spcBef>
                <a:spcPts val="125"/>
              </a:spcBef>
            </a:pPr>
            <a:r>
              <a:rPr lang="en-US" sz="3200" spc="295" dirty="0" err="1"/>
              <a:t>Swajay’s</a:t>
            </a:r>
            <a:r>
              <a:rPr sz="3200" spc="145" dirty="0"/>
              <a:t> </a:t>
            </a:r>
            <a:r>
              <a:rPr sz="3200" spc="350" dirty="0"/>
              <a:t>Approach:</a:t>
            </a:r>
            <a:r>
              <a:rPr sz="3200" spc="215" dirty="0"/>
              <a:t> </a:t>
            </a:r>
            <a:r>
              <a:rPr sz="3200" spc="390" dirty="0"/>
              <a:t>Accelerators</a:t>
            </a:r>
            <a:r>
              <a:rPr lang="en-US" sz="3200" spc="145" dirty="0"/>
              <a:t> + </a:t>
            </a:r>
            <a:r>
              <a:rPr sz="3200" spc="310" dirty="0"/>
              <a:t>Squads</a:t>
            </a:r>
            <a:endParaRPr sz="3200" dirty="0"/>
          </a:p>
        </p:txBody>
      </p:sp>
      <p:sp>
        <p:nvSpPr>
          <p:cNvPr id="14" name="Text 1">
            <a:extLst>
              <a:ext uri="{FF2B5EF4-FFF2-40B4-BE49-F238E27FC236}">
                <a16:creationId xmlns:a16="http://schemas.microsoft.com/office/drawing/2014/main" id="{DB8E8CC9-C09A-BB3A-9647-06469D1CD152}"/>
              </a:ext>
            </a:extLst>
          </p:cNvPr>
          <p:cNvSpPr/>
          <p:nvPr/>
        </p:nvSpPr>
        <p:spPr>
          <a:xfrm>
            <a:off x="1219200" y="1161981"/>
            <a:ext cx="11353800" cy="552519"/>
          </a:xfrm>
          <a:prstGeom prst="rect">
            <a:avLst/>
          </a:prstGeom>
          <a:noFill/>
          <a:ln/>
        </p:spPr>
        <p:txBody>
          <a:bodyPr wrap="none" lIns="0" tIns="0" rIns="0" bIns="0" rtlCol="0" anchor="t"/>
          <a:lstStyle/>
          <a:p>
            <a:pPr marL="0" indent="0" algn="ctr">
              <a:lnSpc>
                <a:spcPts val="1450"/>
              </a:lnSpc>
              <a:buNone/>
            </a:pPr>
            <a:r>
              <a:rPr lang="en-US" sz="2000" dirty="0">
                <a:solidFill>
                  <a:srgbClr val="3D3838"/>
                </a:solidFill>
                <a:latin typeface="Arial" panose="020B0604020202020204" pitchFamily="34" charset="0"/>
                <a:ea typeface="Source Sans 3" pitchFamily="34" charset="-122"/>
                <a:cs typeface="Arial" panose="020B0604020202020204" pitchFamily="34" charset="0"/>
              </a:rPr>
              <a:t>Building faster and smarter through specialized teams, proven methodologies,</a:t>
            </a:r>
          </a:p>
          <a:p>
            <a:pPr marL="0" indent="0" algn="ctr">
              <a:lnSpc>
                <a:spcPts val="1450"/>
              </a:lnSpc>
              <a:buNone/>
            </a:pPr>
            <a:r>
              <a:rPr lang="en-US" sz="2000" dirty="0">
                <a:solidFill>
                  <a:srgbClr val="3D3838"/>
                </a:solidFill>
                <a:latin typeface="Arial" panose="020B0604020202020204" pitchFamily="34" charset="0"/>
                <a:ea typeface="Source Sans 3" pitchFamily="34" charset="-122"/>
                <a:cs typeface="Arial" panose="020B0604020202020204" pitchFamily="34" charset="0"/>
              </a:rPr>
              <a:t> </a:t>
            </a:r>
          </a:p>
          <a:p>
            <a:pPr marL="0" indent="0" algn="ctr">
              <a:lnSpc>
                <a:spcPts val="1450"/>
              </a:lnSpc>
              <a:buNone/>
            </a:pPr>
            <a:r>
              <a:rPr lang="en-US" sz="2000" dirty="0">
                <a:solidFill>
                  <a:srgbClr val="3D3838"/>
                </a:solidFill>
                <a:latin typeface="Arial" panose="020B0604020202020204" pitchFamily="34" charset="0"/>
                <a:ea typeface="Source Sans 3" pitchFamily="34" charset="-122"/>
                <a:cs typeface="Arial" panose="020B0604020202020204" pitchFamily="34" charset="0"/>
              </a:rPr>
              <a:t>and outcome-driven collaboration.</a:t>
            </a:r>
            <a:endParaRPr lang="en-US" sz="20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B43C691-BC7F-E1F9-A9FD-73BB93B99E99}"/>
              </a:ext>
            </a:extLst>
          </p:cNvPr>
          <p:cNvPicPr>
            <a:picLocks noChangeAspect="1"/>
          </p:cNvPicPr>
          <p:nvPr/>
        </p:nvPicPr>
        <p:blipFill>
          <a:blip r:embed="rId2"/>
          <a:stretch>
            <a:fillRect/>
          </a:stretch>
        </p:blipFill>
        <p:spPr>
          <a:xfrm>
            <a:off x="14174382" y="38100"/>
            <a:ext cx="2361018" cy="1817287"/>
          </a:xfrm>
          <a:prstGeom prst="rect">
            <a:avLst/>
          </a:prstGeom>
        </p:spPr>
      </p:pic>
      <p:grpSp>
        <p:nvGrpSpPr>
          <p:cNvPr id="49" name="Group 48">
            <a:extLst>
              <a:ext uri="{FF2B5EF4-FFF2-40B4-BE49-F238E27FC236}">
                <a16:creationId xmlns:a16="http://schemas.microsoft.com/office/drawing/2014/main" id="{4D1B175E-D9A0-5ABF-1E59-72C23248E454}"/>
              </a:ext>
            </a:extLst>
          </p:cNvPr>
          <p:cNvGrpSpPr/>
          <p:nvPr/>
        </p:nvGrpSpPr>
        <p:grpSpPr>
          <a:xfrm>
            <a:off x="1219200" y="2567134"/>
            <a:ext cx="14798994" cy="5090966"/>
            <a:chOff x="1812606" y="2019300"/>
            <a:chExt cx="14798994" cy="5090966"/>
          </a:xfrm>
        </p:grpSpPr>
        <p:sp>
          <p:nvSpPr>
            <p:cNvPr id="20" name="Shape 6">
              <a:extLst>
                <a:ext uri="{FF2B5EF4-FFF2-40B4-BE49-F238E27FC236}">
                  <a16:creationId xmlns:a16="http://schemas.microsoft.com/office/drawing/2014/main" id="{5F71A285-0FF9-9C11-BD39-48DA957701CF}"/>
                </a:ext>
              </a:extLst>
            </p:cNvPr>
            <p:cNvSpPr/>
            <p:nvPr/>
          </p:nvSpPr>
          <p:spPr>
            <a:xfrm>
              <a:off x="9329232" y="2019300"/>
              <a:ext cx="7282368" cy="1966766"/>
            </a:xfrm>
            <a:prstGeom prst="roundRect">
              <a:avLst>
                <a:gd name="adj" fmla="val 1161"/>
              </a:avLst>
            </a:prstGeom>
            <a:solidFill>
              <a:schemeClr val="bg1"/>
            </a:solidFill>
            <a:ln>
              <a:solidFill>
                <a:schemeClr val="accent1"/>
              </a:solidFill>
            </a:ln>
          </p:spPr>
        </p:sp>
        <p:sp>
          <p:nvSpPr>
            <p:cNvPr id="21" name="Shape 7">
              <a:extLst>
                <a:ext uri="{FF2B5EF4-FFF2-40B4-BE49-F238E27FC236}">
                  <a16:creationId xmlns:a16="http://schemas.microsoft.com/office/drawing/2014/main" id="{95B16429-8B77-3640-C3F5-0040345650D7}"/>
                </a:ext>
              </a:extLst>
            </p:cNvPr>
            <p:cNvSpPr/>
            <p:nvPr/>
          </p:nvSpPr>
          <p:spPr>
            <a:xfrm>
              <a:off x="9563712" y="2171519"/>
              <a:ext cx="703667" cy="456805"/>
            </a:xfrm>
            <a:prstGeom prst="roundRect">
              <a:avLst>
                <a:gd name="adj" fmla="val 24487347"/>
              </a:avLst>
            </a:prstGeom>
            <a:solidFill>
              <a:srgbClr val="2D2E34"/>
            </a:solidFill>
            <a:ln/>
          </p:spPr>
        </p:sp>
        <p:pic>
          <p:nvPicPr>
            <p:cNvPr id="22" name="Image 2" descr="preencoded.png">
              <a:extLst>
                <a:ext uri="{FF2B5EF4-FFF2-40B4-BE49-F238E27FC236}">
                  <a16:creationId xmlns:a16="http://schemas.microsoft.com/office/drawing/2014/main" id="{1CB32FF3-973E-12E2-79ED-7C3455AB8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57131" y="2297082"/>
              <a:ext cx="316605" cy="205533"/>
            </a:xfrm>
            <a:prstGeom prst="rect">
              <a:avLst/>
            </a:prstGeom>
          </p:spPr>
        </p:pic>
        <p:sp>
          <p:nvSpPr>
            <p:cNvPr id="23" name="Text 8">
              <a:extLst>
                <a:ext uri="{FF2B5EF4-FFF2-40B4-BE49-F238E27FC236}">
                  <a16:creationId xmlns:a16="http://schemas.microsoft.com/office/drawing/2014/main" id="{AAFF0D42-0741-F35B-5AEF-6F5467C7B661}"/>
                </a:ext>
              </a:extLst>
            </p:cNvPr>
            <p:cNvSpPr/>
            <p:nvPr/>
          </p:nvSpPr>
          <p:spPr>
            <a:xfrm>
              <a:off x="9563712" y="2780544"/>
              <a:ext cx="2908460" cy="216312"/>
            </a:xfrm>
            <a:prstGeom prst="rect">
              <a:avLst/>
            </a:prstGeom>
            <a:noFill/>
            <a:ln/>
          </p:spPr>
          <p:txBody>
            <a:bodyPr wrap="none" lIns="0" tIns="0" rIns="0" bIns="0" rtlCol="0" anchor="t"/>
            <a:lstStyle/>
            <a:p>
              <a:pPr marL="0" indent="0" algn="l">
                <a:lnSpc>
                  <a:spcPts val="1350"/>
                </a:lnSpc>
                <a:buNone/>
              </a:pPr>
              <a:r>
                <a:rPr lang="en-US" b="1" dirty="0">
                  <a:solidFill>
                    <a:srgbClr val="3D3838"/>
                  </a:solidFill>
                  <a:latin typeface="Arial" panose="020B0604020202020204" pitchFamily="34" charset="0"/>
                  <a:ea typeface="Montserrat Bold" pitchFamily="34" charset="-122"/>
                  <a:cs typeface="Arial" panose="020B0604020202020204" pitchFamily="34" charset="0"/>
                </a:rPr>
                <a:t>Lean Co-Build Squad</a:t>
              </a:r>
              <a:endParaRPr lang="en-US" dirty="0">
                <a:latin typeface="Arial" panose="020B0604020202020204" pitchFamily="34" charset="0"/>
                <a:cs typeface="Arial" panose="020B0604020202020204" pitchFamily="34" charset="0"/>
              </a:endParaRPr>
            </a:p>
          </p:txBody>
        </p:sp>
        <p:pic>
          <p:nvPicPr>
            <p:cNvPr id="37" name="Image 5" descr="preencoded.png">
              <a:extLst>
                <a:ext uri="{FF2B5EF4-FFF2-40B4-BE49-F238E27FC236}">
                  <a16:creationId xmlns:a16="http://schemas.microsoft.com/office/drawing/2014/main" id="{58E02C84-F117-6254-1611-80078F35B0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0505" y="6535053"/>
              <a:ext cx="316605" cy="205533"/>
            </a:xfrm>
            <a:prstGeom prst="rect">
              <a:avLst/>
            </a:prstGeom>
          </p:spPr>
        </p:pic>
        <p:grpSp>
          <p:nvGrpSpPr>
            <p:cNvPr id="47" name="Group 46">
              <a:extLst>
                <a:ext uri="{FF2B5EF4-FFF2-40B4-BE49-F238E27FC236}">
                  <a16:creationId xmlns:a16="http://schemas.microsoft.com/office/drawing/2014/main" id="{499109D0-AE31-6CC5-AAE3-D6312DBB056D}"/>
                </a:ext>
              </a:extLst>
            </p:cNvPr>
            <p:cNvGrpSpPr/>
            <p:nvPr/>
          </p:nvGrpSpPr>
          <p:grpSpPr>
            <a:xfrm>
              <a:off x="1812606" y="2019300"/>
              <a:ext cx="7282144" cy="1966766"/>
              <a:chOff x="1812606" y="4138285"/>
              <a:chExt cx="7282144" cy="1966766"/>
            </a:xfrm>
          </p:grpSpPr>
          <p:sp>
            <p:nvSpPr>
              <p:cNvPr id="25" name="Shape 10">
                <a:extLst>
                  <a:ext uri="{FF2B5EF4-FFF2-40B4-BE49-F238E27FC236}">
                    <a16:creationId xmlns:a16="http://schemas.microsoft.com/office/drawing/2014/main" id="{30E8C073-4793-3547-5416-9B6818E66F33}"/>
                  </a:ext>
                </a:extLst>
              </p:cNvPr>
              <p:cNvSpPr/>
              <p:nvPr/>
            </p:nvSpPr>
            <p:spPr>
              <a:xfrm>
                <a:off x="1812606" y="4138285"/>
                <a:ext cx="7282144" cy="1966766"/>
              </a:xfrm>
              <a:prstGeom prst="roundRect">
                <a:avLst>
                  <a:gd name="adj" fmla="val 1161"/>
                </a:avLst>
              </a:prstGeom>
              <a:solidFill>
                <a:schemeClr val="bg1"/>
              </a:solidFill>
              <a:ln>
                <a:solidFill>
                  <a:schemeClr val="accent1"/>
                </a:solidFill>
              </a:ln>
            </p:spPr>
          </p:sp>
          <p:sp>
            <p:nvSpPr>
              <p:cNvPr id="26" name="Shape 11">
                <a:extLst>
                  <a:ext uri="{FF2B5EF4-FFF2-40B4-BE49-F238E27FC236}">
                    <a16:creationId xmlns:a16="http://schemas.microsoft.com/office/drawing/2014/main" id="{758D0107-0FD0-331E-E1F0-08DCA5FDEBD6}"/>
                  </a:ext>
                </a:extLst>
              </p:cNvPr>
              <p:cNvSpPr/>
              <p:nvPr/>
            </p:nvSpPr>
            <p:spPr>
              <a:xfrm>
                <a:off x="2047086" y="4290504"/>
                <a:ext cx="703667" cy="456805"/>
              </a:xfrm>
              <a:prstGeom prst="roundRect">
                <a:avLst>
                  <a:gd name="adj" fmla="val 24487347"/>
                </a:avLst>
              </a:prstGeom>
              <a:solidFill>
                <a:srgbClr val="2D2E34"/>
              </a:solidFill>
              <a:ln/>
            </p:spPr>
          </p:sp>
          <p:pic>
            <p:nvPicPr>
              <p:cNvPr id="27" name="Image 3" descr="preencoded.png">
                <a:extLst>
                  <a:ext uri="{FF2B5EF4-FFF2-40B4-BE49-F238E27FC236}">
                    <a16:creationId xmlns:a16="http://schemas.microsoft.com/office/drawing/2014/main" id="{2D9A7799-306E-54E5-5963-850A091CE8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40505" y="4416067"/>
                <a:ext cx="316605" cy="205533"/>
              </a:xfrm>
              <a:prstGeom prst="rect">
                <a:avLst/>
              </a:prstGeom>
            </p:spPr>
          </p:pic>
          <p:sp>
            <p:nvSpPr>
              <p:cNvPr id="28" name="Text 12">
                <a:extLst>
                  <a:ext uri="{FF2B5EF4-FFF2-40B4-BE49-F238E27FC236}">
                    <a16:creationId xmlns:a16="http://schemas.microsoft.com/office/drawing/2014/main" id="{BCB0AA83-31B0-FC41-492D-448F6511E5F4}"/>
                  </a:ext>
                </a:extLst>
              </p:cNvPr>
              <p:cNvSpPr/>
              <p:nvPr/>
            </p:nvSpPr>
            <p:spPr>
              <a:xfrm>
                <a:off x="1981199" y="4899529"/>
                <a:ext cx="2665227" cy="216312"/>
              </a:xfrm>
              <a:prstGeom prst="rect">
                <a:avLst/>
              </a:prstGeom>
              <a:noFill/>
              <a:ln/>
            </p:spPr>
            <p:txBody>
              <a:bodyPr wrap="none" lIns="0" tIns="0" rIns="0" bIns="0" rtlCol="0" anchor="t"/>
              <a:lstStyle/>
              <a:p>
                <a:pPr marL="0" indent="0" algn="l">
                  <a:lnSpc>
                    <a:spcPts val="1350"/>
                  </a:lnSpc>
                  <a:buNone/>
                </a:pPr>
                <a:r>
                  <a:rPr lang="en-US" b="1" dirty="0">
                    <a:solidFill>
                      <a:srgbClr val="3D3838"/>
                    </a:solidFill>
                    <a:latin typeface="Arial" panose="020B0604020202020204" pitchFamily="34" charset="0"/>
                    <a:ea typeface="Montserrat Bold" pitchFamily="34" charset="-122"/>
                    <a:cs typeface="Arial" panose="020B0604020202020204" pitchFamily="34" charset="0"/>
                  </a:rPr>
                  <a:t>Outcome-First</a:t>
                </a:r>
                <a:endParaRPr lang="en-US" dirty="0">
                  <a:latin typeface="Arial" panose="020B0604020202020204" pitchFamily="34" charset="0"/>
                  <a:cs typeface="Arial" panose="020B0604020202020204" pitchFamily="34" charset="0"/>
                </a:endParaRPr>
              </a:p>
            </p:txBody>
          </p:sp>
          <p:sp>
            <p:nvSpPr>
              <p:cNvPr id="12" name="Text 4">
                <a:extLst>
                  <a:ext uri="{FF2B5EF4-FFF2-40B4-BE49-F238E27FC236}">
                    <a16:creationId xmlns:a16="http://schemas.microsoft.com/office/drawing/2014/main" id="{81FADF08-E89E-52B3-FB7A-4FB6795D26DF}"/>
                  </a:ext>
                </a:extLst>
              </p:cNvPr>
              <p:cNvSpPr/>
              <p:nvPr/>
            </p:nvSpPr>
            <p:spPr>
              <a:xfrm>
                <a:off x="1981200" y="5095281"/>
                <a:ext cx="7010400" cy="416122"/>
              </a:xfrm>
              <a:prstGeom prst="rect">
                <a:avLst/>
              </a:prstGeom>
              <a:noFill/>
              <a:ln/>
            </p:spPr>
            <p:txBody>
              <a:bodyPr wrap="square" lIns="0" tIns="0" rIns="0" bIns="0" rtlCol="0" anchor="t"/>
              <a:lstStyle/>
              <a:p>
                <a:pPr marL="0" indent="0" algn="l">
                  <a:lnSpc>
                    <a:spcPts val="1700"/>
                  </a:lnSpc>
                  <a:buNone/>
                </a:pPr>
                <a:r>
                  <a:rPr lang="en-US" sz="1400" dirty="0">
                    <a:solidFill>
                      <a:srgbClr val="61615C"/>
                    </a:solidFill>
                    <a:latin typeface="Arial" panose="020B0604020202020204" pitchFamily="34" charset="0"/>
                    <a:ea typeface="Tomorrow" pitchFamily="34" charset="-122"/>
                    <a:cs typeface="Arial" panose="020B0604020202020204" pitchFamily="34" charset="0"/>
                  </a:rPr>
                  <a:t>Define success upfront for one high-impact use case, prioritizing features that directly move the business needle.</a:t>
                </a:r>
                <a:endParaRPr lang="en-US" sz="1400" dirty="0">
                  <a:latin typeface="Arial" panose="020B0604020202020204" pitchFamily="34" charset="0"/>
                  <a:cs typeface="Arial" panose="020B0604020202020204" pitchFamily="34" charset="0"/>
                </a:endParaRPr>
              </a:p>
            </p:txBody>
          </p:sp>
          <p:sp>
            <p:nvSpPr>
              <p:cNvPr id="13" name="Text 5">
                <a:extLst>
                  <a:ext uri="{FF2B5EF4-FFF2-40B4-BE49-F238E27FC236}">
                    <a16:creationId xmlns:a16="http://schemas.microsoft.com/office/drawing/2014/main" id="{CB10BB14-A11E-3539-0B67-7B6D068108BF}"/>
                  </a:ext>
                </a:extLst>
              </p:cNvPr>
              <p:cNvSpPr/>
              <p:nvPr/>
            </p:nvSpPr>
            <p:spPr>
              <a:xfrm>
                <a:off x="1981200" y="5617846"/>
                <a:ext cx="7010400" cy="416122"/>
              </a:xfrm>
              <a:prstGeom prst="rect">
                <a:avLst/>
              </a:prstGeom>
              <a:noFill/>
              <a:ln/>
            </p:spPr>
            <p:txBody>
              <a:bodyPr wrap="square" lIns="0" tIns="0" rIns="0" bIns="0" rtlCol="0" anchor="t"/>
              <a:lstStyle/>
              <a:p>
                <a:pPr marL="0" indent="0" algn="l">
                  <a:lnSpc>
                    <a:spcPts val="1700"/>
                  </a:lnSpc>
                  <a:buNone/>
                </a:pPr>
                <a:r>
                  <a:rPr lang="en-US" sz="1400" b="1" dirty="0">
                    <a:solidFill>
                      <a:srgbClr val="61615C"/>
                    </a:solidFill>
                    <a:latin typeface="Arial" panose="020B0604020202020204" pitchFamily="34" charset="0"/>
                    <a:ea typeface="Tomorrow" pitchFamily="34" charset="-122"/>
                    <a:cs typeface="Arial" panose="020B0604020202020204" pitchFamily="34" charset="0"/>
                  </a:rPr>
                  <a:t>Guaranteed ROI:</a:t>
                </a:r>
                <a:r>
                  <a:rPr lang="en-US" sz="1400" dirty="0">
                    <a:solidFill>
                      <a:srgbClr val="61615C"/>
                    </a:solidFill>
                    <a:latin typeface="Arial" panose="020B0604020202020204" pitchFamily="34" charset="0"/>
                    <a:ea typeface="Tomorrow" pitchFamily="34" charset="-122"/>
                    <a:cs typeface="Arial" panose="020B0604020202020204" pitchFamily="34" charset="0"/>
                  </a:rPr>
                  <a:t> Focus on measurable results like reduced cost, faster processing time, or zero defects.</a:t>
                </a:r>
                <a:endParaRPr lang="en-US" sz="1400" dirty="0">
                  <a:latin typeface="Arial" panose="020B0604020202020204" pitchFamily="34" charset="0"/>
                  <a:cs typeface="Arial" panose="020B0604020202020204" pitchFamily="34" charset="0"/>
                </a:endParaRPr>
              </a:p>
            </p:txBody>
          </p:sp>
        </p:grpSp>
        <p:sp>
          <p:nvSpPr>
            <p:cNvPr id="40" name="Text 8">
              <a:extLst>
                <a:ext uri="{FF2B5EF4-FFF2-40B4-BE49-F238E27FC236}">
                  <a16:creationId xmlns:a16="http://schemas.microsoft.com/office/drawing/2014/main" id="{066C5DAA-4A15-5406-6A3C-1446E0CEDD9D}"/>
                </a:ext>
              </a:extLst>
            </p:cNvPr>
            <p:cNvSpPr/>
            <p:nvPr/>
          </p:nvSpPr>
          <p:spPr>
            <a:xfrm>
              <a:off x="9587984" y="3029307"/>
              <a:ext cx="6490216" cy="440055"/>
            </a:xfrm>
            <a:prstGeom prst="rect">
              <a:avLst/>
            </a:prstGeom>
            <a:noFill/>
            <a:ln/>
          </p:spPr>
          <p:txBody>
            <a:bodyPr wrap="square" lIns="0" tIns="0" rIns="0" bIns="0" rtlCol="0" anchor="t"/>
            <a:lstStyle/>
            <a:p>
              <a:pPr marL="0" indent="0" algn="l">
                <a:lnSpc>
                  <a:spcPts val="1700"/>
                </a:lnSpc>
                <a:buNone/>
              </a:pPr>
              <a:r>
                <a:rPr lang="en-US" sz="1400" dirty="0">
                  <a:solidFill>
                    <a:srgbClr val="61615C"/>
                  </a:solidFill>
                  <a:latin typeface="Arial" panose="020B0604020202020204" pitchFamily="34" charset="0"/>
                  <a:ea typeface="Tomorrow" pitchFamily="34" charset="-122"/>
                  <a:cs typeface="Arial" panose="020B0604020202020204" pitchFamily="34" charset="0"/>
                </a:rPr>
                <a:t>Dedicated specialists with deep mortgage business and technology expertise work in sync with your team.</a:t>
              </a:r>
              <a:endParaRPr lang="en-US" sz="1400" dirty="0">
                <a:latin typeface="Arial" panose="020B0604020202020204" pitchFamily="34" charset="0"/>
                <a:cs typeface="Arial" panose="020B0604020202020204" pitchFamily="34" charset="0"/>
              </a:endParaRPr>
            </a:p>
          </p:txBody>
        </p:sp>
        <p:sp>
          <p:nvSpPr>
            <p:cNvPr id="41" name="Text 9">
              <a:extLst>
                <a:ext uri="{FF2B5EF4-FFF2-40B4-BE49-F238E27FC236}">
                  <a16:creationId xmlns:a16="http://schemas.microsoft.com/office/drawing/2014/main" id="{F9DEBEA7-2768-B9B4-A845-9BFE8C55B91D}"/>
                </a:ext>
              </a:extLst>
            </p:cNvPr>
            <p:cNvSpPr/>
            <p:nvPr/>
          </p:nvSpPr>
          <p:spPr>
            <a:xfrm>
              <a:off x="9587984" y="3551872"/>
              <a:ext cx="6490216" cy="220028"/>
            </a:xfrm>
            <a:prstGeom prst="rect">
              <a:avLst/>
            </a:prstGeom>
            <a:noFill/>
            <a:ln/>
          </p:spPr>
          <p:txBody>
            <a:bodyPr wrap="none" lIns="0" tIns="0" rIns="0" bIns="0" rtlCol="0" anchor="t"/>
            <a:lstStyle/>
            <a:p>
              <a:pPr marL="0" indent="0" algn="l">
                <a:lnSpc>
                  <a:spcPts val="1700"/>
                </a:lnSpc>
                <a:buNone/>
              </a:pPr>
              <a:r>
                <a:rPr lang="en-US" sz="1400" b="1" dirty="0">
                  <a:solidFill>
                    <a:srgbClr val="61615C"/>
                  </a:solidFill>
                  <a:latin typeface="Arial" panose="020B0604020202020204" pitchFamily="34" charset="0"/>
                  <a:ea typeface="Tomorrow" pitchFamily="34" charset="-122"/>
                  <a:cs typeface="Arial" panose="020B0604020202020204" pitchFamily="34" charset="0"/>
                </a:rPr>
                <a:t>Speed &amp; Agility:</a:t>
              </a:r>
              <a:r>
                <a:rPr lang="en-US" sz="1400" dirty="0">
                  <a:solidFill>
                    <a:srgbClr val="61615C"/>
                  </a:solidFill>
                  <a:latin typeface="Arial" panose="020B0604020202020204" pitchFamily="34" charset="0"/>
                  <a:ea typeface="Tomorrow" pitchFamily="34" charset="-122"/>
                  <a:cs typeface="Arial" panose="020B0604020202020204" pitchFamily="34" charset="0"/>
                </a:rPr>
                <a:t> Weekly demos and transparent decision-making keep momentum high.</a:t>
              </a:r>
              <a:endParaRPr lang="en-US" sz="1400" dirty="0">
                <a:latin typeface="Arial" panose="020B0604020202020204"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65B23735-0ABE-74FB-7ED4-646608460292}"/>
                </a:ext>
              </a:extLst>
            </p:cNvPr>
            <p:cNvGrpSpPr/>
            <p:nvPr/>
          </p:nvGrpSpPr>
          <p:grpSpPr>
            <a:xfrm>
              <a:off x="9329232" y="5143500"/>
              <a:ext cx="7282368" cy="1966766"/>
              <a:chOff x="9329232" y="4138285"/>
              <a:chExt cx="7282368" cy="1966766"/>
            </a:xfrm>
          </p:grpSpPr>
          <p:sp>
            <p:nvSpPr>
              <p:cNvPr id="30" name="Shape 14">
                <a:extLst>
                  <a:ext uri="{FF2B5EF4-FFF2-40B4-BE49-F238E27FC236}">
                    <a16:creationId xmlns:a16="http://schemas.microsoft.com/office/drawing/2014/main" id="{611A6AED-6364-38D5-1293-61F38DF0BAD5}"/>
                  </a:ext>
                </a:extLst>
              </p:cNvPr>
              <p:cNvSpPr/>
              <p:nvPr/>
            </p:nvSpPr>
            <p:spPr>
              <a:xfrm>
                <a:off x="9329232" y="4138285"/>
                <a:ext cx="7282368" cy="1966766"/>
              </a:xfrm>
              <a:prstGeom prst="roundRect">
                <a:avLst>
                  <a:gd name="adj" fmla="val 1161"/>
                </a:avLst>
              </a:prstGeom>
              <a:solidFill>
                <a:schemeClr val="bg1"/>
              </a:solidFill>
              <a:ln>
                <a:solidFill>
                  <a:schemeClr val="accent1"/>
                </a:solidFill>
              </a:ln>
            </p:spPr>
          </p:sp>
          <p:sp>
            <p:nvSpPr>
              <p:cNvPr id="31" name="Shape 15">
                <a:extLst>
                  <a:ext uri="{FF2B5EF4-FFF2-40B4-BE49-F238E27FC236}">
                    <a16:creationId xmlns:a16="http://schemas.microsoft.com/office/drawing/2014/main" id="{D8EAD4E4-C54A-9079-D0EB-D41721BF3454}"/>
                  </a:ext>
                </a:extLst>
              </p:cNvPr>
              <p:cNvSpPr/>
              <p:nvPr/>
            </p:nvSpPr>
            <p:spPr>
              <a:xfrm>
                <a:off x="9563712" y="4290504"/>
                <a:ext cx="703667" cy="456805"/>
              </a:xfrm>
              <a:prstGeom prst="roundRect">
                <a:avLst>
                  <a:gd name="adj" fmla="val 24487347"/>
                </a:avLst>
              </a:prstGeom>
              <a:solidFill>
                <a:srgbClr val="2D2E34"/>
              </a:solidFill>
              <a:ln/>
            </p:spPr>
          </p:sp>
          <p:pic>
            <p:nvPicPr>
              <p:cNvPr id="32" name="Image 4" descr="preencoded.png">
                <a:extLst>
                  <a:ext uri="{FF2B5EF4-FFF2-40B4-BE49-F238E27FC236}">
                    <a16:creationId xmlns:a16="http://schemas.microsoft.com/office/drawing/2014/main" id="{75F85018-4673-28FC-E5F5-F8D12A63D87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57131" y="4416067"/>
                <a:ext cx="316605" cy="205533"/>
              </a:xfrm>
              <a:prstGeom prst="rect">
                <a:avLst/>
              </a:prstGeom>
            </p:spPr>
          </p:pic>
          <p:sp>
            <p:nvSpPr>
              <p:cNvPr id="33" name="Text 16">
                <a:extLst>
                  <a:ext uri="{FF2B5EF4-FFF2-40B4-BE49-F238E27FC236}">
                    <a16:creationId xmlns:a16="http://schemas.microsoft.com/office/drawing/2014/main" id="{D7B24BC6-F906-C862-10B7-BE1D21039CC4}"/>
                  </a:ext>
                </a:extLst>
              </p:cNvPr>
              <p:cNvSpPr/>
              <p:nvPr/>
            </p:nvSpPr>
            <p:spPr>
              <a:xfrm>
                <a:off x="9563712" y="4899529"/>
                <a:ext cx="2665227" cy="216312"/>
              </a:xfrm>
              <a:prstGeom prst="rect">
                <a:avLst/>
              </a:prstGeom>
              <a:noFill/>
              <a:ln/>
            </p:spPr>
            <p:txBody>
              <a:bodyPr wrap="none" lIns="0" tIns="0" rIns="0" bIns="0" rtlCol="0" anchor="t"/>
              <a:lstStyle/>
              <a:p>
                <a:pPr marL="0" indent="0" algn="l">
                  <a:lnSpc>
                    <a:spcPts val="1350"/>
                  </a:lnSpc>
                  <a:buNone/>
                </a:pPr>
                <a:r>
                  <a:rPr lang="en-US" b="1" dirty="0">
                    <a:solidFill>
                      <a:srgbClr val="3D3838"/>
                    </a:solidFill>
                    <a:latin typeface="Arial" panose="020B0604020202020204" pitchFamily="34" charset="0"/>
                    <a:ea typeface="Montserrat Bold" pitchFamily="34" charset="-122"/>
                    <a:cs typeface="Arial" panose="020B0604020202020204" pitchFamily="34" charset="0"/>
                  </a:rPr>
                  <a:t>Trust by Design</a:t>
                </a:r>
                <a:endParaRPr lang="en-US" dirty="0">
                  <a:latin typeface="Arial" panose="020B0604020202020204" pitchFamily="34" charset="0"/>
                  <a:cs typeface="Arial" panose="020B0604020202020204" pitchFamily="34" charset="0"/>
                </a:endParaRPr>
              </a:p>
            </p:txBody>
          </p:sp>
          <p:sp>
            <p:nvSpPr>
              <p:cNvPr id="42" name="Text 12">
                <a:extLst>
                  <a:ext uri="{FF2B5EF4-FFF2-40B4-BE49-F238E27FC236}">
                    <a16:creationId xmlns:a16="http://schemas.microsoft.com/office/drawing/2014/main" id="{9D43BC20-C4FE-E87E-B947-E272A0BEAD43}"/>
                  </a:ext>
                </a:extLst>
              </p:cNvPr>
              <p:cNvSpPr/>
              <p:nvPr/>
            </p:nvSpPr>
            <p:spPr>
              <a:xfrm>
                <a:off x="9588103" y="5143500"/>
                <a:ext cx="6490097" cy="220028"/>
              </a:xfrm>
              <a:prstGeom prst="rect">
                <a:avLst/>
              </a:prstGeom>
              <a:noFill/>
              <a:ln/>
            </p:spPr>
            <p:txBody>
              <a:bodyPr wrap="none" lIns="0" tIns="0" rIns="0" bIns="0" rtlCol="0" anchor="t"/>
              <a:lstStyle/>
              <a:p>
                <a:pPr marL="0" indent="0" algn="l">
                  <a:lnSpc>
                    <a:spcPts val="1700"/>
                  </a:lnSpc>
                  <a:buNone/>
                </a:pPr>
                <a:r>
                  <a:rPr lang="en-US" sz="1400" dirty="0">
                    <a:solidFill>
                      <a:srgbClr val="61615C"/>
                    </a:solidFill>
                    <a:latin typeface="Arial" panose="020B0604020202020204" pitchFamily="34" charset="0"/>
                    <a:ea typeface="Tomorrow" pitchFamily="34" charset="-122"/>
                    <a:cs typeface="Arial" panose="020B0604020202020204" pitchFamily="34" charset="0"/>
                  </a:rPr>
                  <a:t>Security, access control, and audit trails are baked into every solution from the start.</a:t>
                </a:r>
                <a:endParaRPr lang="en-US" sz="1400" dirty="0">
                  <a:latin typeface="Arial" panose="020B0604020202020204" pitchFamily="34" charset="0"/>
                  <a:cs typeface="Arial" panose="020B0604020202020204" pitchFamily="34" charset="0"/>
                </a:endParaRPr>
              </a:p>
            </p:txBody>
          </p:sp>
          <p:sp>
            <p:nvSpPr>
              <p:cNvPr id="43" name="Text 13">
                <a:extLst>
                  <a:ext uri="{FF2B5EF4-FFF2-40B4-BE49-F238E27FC236}">
                    <a16:creationId xmlns:a16="http://schemas.microsoft.com/office/drawing/2014/main" id="{8EB767C7-C6CE-7B69-707D-F55C3F59693D}"/>
                  </a:ext>
                </a:extLst>
              </p:cNvPr>
              <p:cNvSpPr/>
              <p:nvPr/>
            </p:nvSpPr>
            <p:spPr>
              <a:xfrm>
                <a:off x="9588103" y="5446037"/>
                <a:ext cx="6490097" cy="431048"/>
              </a:xfrm>
              <a:prstGeom prst="rect">
                <a:avLst/>
              </a:prstGeom>
              <a:noFill/>
              <a:ln/>
            </p:spPr>
            <p:txBody>
              <a:bodyPr wrap="none" lIns="0" tIns="0" rIns="0" bIns="0" rtlCol="0" anchor="t"/>
              <a:lstStyle/>
              <a:p>
                <a:pPr marL="0" indent="0" algn="l">
                  <a:lnSpc>
                    <a:spcPts val="1700"/>
                  </a:lnSpc>
                  <a:buNone/>
                </a:pPr>
                <a:r>
                  <a:rPr lang="en-US" sz="1400" b="1" dirty="0">
                    <a:solidFill>
                      <a:srgbClr val="61615C"/>
                    </a:solidFill>
                    <a:latin typeface="Arial" panose="020B0604020202020204" pitchFamily="34" charset="0"/>
                    <a:ea typeface="Tomorrow" pitchFamily="34" charset="-122"/>
                    <a:cs typeface="Arial" panose="020B0604020202020204" pitchFamily="34" charset="0"/>
                  </a:rPr>
                  <a:t>Mitigated Risk:</a:t>
                </a:r>
                <a:r>
                  <a:rPr lang="en-US" sz="1400" dirty="0">
                    <a:solidFill>
                      <a:srgbClr val="61615C"/>
                    </a:solidFill>
                    <a:latin typeface="Arial" panose="020B0604020202020204" pitchFamily="34" charset="0"/>
                    <a:ea typeface="Tomorrow" pitchFamily="34" charset="-122"/>
                    <a:cs typeface="Arial" panose="020B0604020202020204" pitchFamily="34" charset="0"/>
                  </a:rPr>
                  <a:t> Strict adherence to industry regulations and client data</a:t>
                </a:r>
              </a:p>
              <a:p>
                <a:pPr marL="0" indent="0" algn="l">
                  <a:lnSpc>
                    <a:spcPts val="1700"/>
                  </a:lnSpc>
                  <a:buNone/>
                </a:pPr>
                <a:r>
                  <a:rPr lang="en-US" sz="1400" dirty="0">
                    <a:solidFill>
                      <a:srgbClr val="61615C"/>
                    </a:solidFill>
                    <a:latin typeface="Arial" panose="020B0604020202020204" pitchFamily="34" charset="0"/>
                    <a:ea typeface="Tomorrow" pitchFamily="34" charset="-122"/>
                    <a:cs typeface="Arial" panose="020B0604020202020204" pitchFamily="34" charset="0"/>
                  </a:rPr>
                  <a:t> confidentiality by default.</a:t>
                </a:r>
                <a:endParaRPr lang="en-US" sz="1400" dirty="0">
                  <a:latin typeface="Arial" panose="020B0604020202020204" pitchFamily="34" charset="0"/>
                  <a:cs typeface="Arial" panose="020B0604020202020204" pitchFamily="34" charset="0"/>
                </a:endParaRPr>
              </a:p>
            </p:txBody>
          </p:sp>
        </p:grpSp>
        <p:grpSp>
          <p:nvGrpSpPr>
            <p:cNvPr id="46" name="Group 45">
              <a:extLst>
                <a:ext uri="{FF2B5EF4-FFF2-40B4-BE49-F238E27FC236}">
                  <a16:creationId xmlns:a16="http://schemas.microsoft.com/office/drawing/2014/main" id="{3C350692-94E4-3294-1642-912C009D16A6}"/>
                </a:ext>
              </a:extLst>
            </p:cNvPr>
            <p:cNvGrpSpPr/>
            <p:nvPr/>
          </p:nvGrpSpPr>
          <p:grpSpPr>
            <a:xfrm>
              <a:off x="1812606" y="5143500"/>
              <a:ext cx="7282144" cy="1966766"/>
              <a:chOff x="1812606" y="2019300"/>
              <a:chExt cx="7282144" cy="1966766"/>
            </a:xfrm>
          </p:grpSpPr>
          <p:sp>
            <p:nvSpPr>
              <p:cNvPr id="15" name="Shape 2">
                <a:extLst>
                  <a:ext uri="{FF2B5EF4-FFF2-40B4-BE49-F238E27FC236}">
                    <a16:creationId xmlns:a16="http://schemas.microsoft.com/office/drawing/2014/main" id="{5AFB72A2-7C2A-0A4E-61F5-02C03E4776F6}"/>
                  </a:ext>
                </a:extLst>
              </p:cNvPr>
              <p:cNvSpPr/>
              <p:nvPr/>
            </p:nvSpPr>
            <p:spPr>
              <a:xfrm>
                <a:off x="1812606" y="2019300"/>
                <a:ext cx="7282144" cy="1966766"/>
              </a:xfrm>
              <a:prstGeom prst="roundRect">
                <a:avLst>
                  <a:gd name="adj" fmla="val 1161"/>
                </a:avLst>
              </a:prstGeom>
              <a:solidFill>
                <a:schemeClr val="bg1"/>
              </a:solidFill>
              <a:ln>
                <a:solidFill>
                  <a:schemeClr val="accent1"/>
                </a:solidFill>
              </a:ln>
            </p:spPr>
          </p:sp>
          <p:sp>
            <p:nvSpPr>
              <p:cNvPr id="16" name="Shape 3">
                <a:extLst>
                  <a:ext uri="{FF2B5EF4-FFF2-40B4-BE49-F238E27FC236}">
                    <a16:creationId xmlns:a16="http://schemas.microsoft.com/office/drawing/2014/main" id="{BACDE3BA-FBB8-6A62-CE63-2DF942BBADCE}"/>
                  </a:ext>
                </a:extLst>
              </p:cNvPr>
              <p:cNvSpPr/>
              <p:nvPr/>
            </p:nvSpPr>
            <p:spPr>
              <a:xfrm>
                <a:off x="2047086" y="2171519"/>
                <a:ext cx="703667" cy="456805"/>
              </a:xfrm>
              <a:prstGeom prst="roundRect">
                <a:avLst>
                  <a:gd name="adj" fmla="val 24487347"/>
                </a:avLst>
              </a:prstGeom>
              <a:solidFill>
                <a:srgbClr val="2D2E34"/>
              </a:solidFill>
              <a:ln/>
            </p:spPr>
          </p:sp>
          <p:pic>
            <p:nvPicPr>
              <p:cNvPr id="17" name="Image 1" descr="preencoded.png">
                <a:extLst>
                  <a:ext uri="{FF2B5EF4-FFF2-40B4-BE49-F238E27FC236}">
                    <a16:creationId xmlns:a16="http://schemas.microsoft.com/office/drawing/2014/main" id="{50D4D823-E2CA-4C13-BC5C-A060A692AFF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40505" y="2297082"/>
                <a:ext cx="316605" cy="205533"/>
              </a:xfrm>
              <a:prstGeom prst="rect">
                <a:avLst/>
              </a:prstGeom>
            </p:spPr>
          </p:pic>
          <p:sp>
            <p:nvSpPr>
              <p:cNvPr id="18" name="Text 4">
                <a:extLst>
                  <a:ext uri="{FF2B5EF4-FFF2-40B4-BE49-F238E27FC236}">
                    <a16:creationId xmlns:a16="http://schemas.microsoft.com/office/drawing/2014/main" id="{602E0052-6712-E6CA-ECDC-808E3318F66D}"/>
                  </a:ext>
                </a:extLst>
              </p:cNvPr>
              <p:cNvSpPr/>
              <p:nvPr/>
            </p:nvSpPr>
            <p:spPr>
              <a:xfrm>
                <a:off x="2047086" y="2780544"/>
                <a:ext cx="3230675" cy="216312"/>
              </a:xfrm>
              <a:prstGeom prst="rect">
                <a:avLst/>
              </a:prstGeom>
              <a:noFill/>
              <a:ln/>
            </p:spPr>
            <p:txBody>
              <a:bodyPr wrap="none" lIns="0" tIns="0" rIns="0" bIns="0" rtlCol="0" anchor="t"/>
              <a:lstStyle/>
              <a:p>
                <a:pPr marL="0" indent="0" algn="l">
                  <a:lnSpc>
                    <a:spcPts val="1350"/>
                  </a:lnSpc>
                  <a:buNone/>
                </a:pPr>
                <a:r>
                  <a:rPr lang="en-US" b="1" dirty="0">
                    <a:solidFill>
                      <a:srgbClr val="3D3838"/>
                    </a:solidFill>
                    <a:latin typeface="Arial" panose="020B0604020202020204" pitchFamily="34" charset="0"/>
                    <a:ea typeface="Montserrat Bold" pitchFamily="34" charset="-122"/>
                    <a:cs typeface="Arial" panose="020B0604020202020204" pitchFamily="34" charset="0"/>
                  </a:rPr>
                  <a:t>Model - Agnostic</a:t>
                </a:r>
                <a:endParaRPr lang="en-US" dirty="0">
                  <a:latin typeface="Arial" panose="020B0604020202020204" pitchFamily="34" charset="0"/>
                  <a:cs typeface="Arial" panose="020B0604020202020204" pitchFamily="34" charset="0"/>
                </a:endParaRPr>
              </a:p>
            </p:txBody>
          </p:sp>
          <p:sp>
            <p:nvSpPr>
              <p:cNvPr id="44" name="Text 16">
                <a:extLst>
                  <a:ext uri="{FF2B5EF4-FFF2-40B4-BE49-F238E27FC236}">
                    <a16:creationId xmlns:a16="http://schemas.microsoft.com/office/drawing/2014/main" id="{A196CBBA-A03C-C58F-1E1F-2B55F71C2620}"/>
                  </a:ext>
                </a:extLst>
              </p:cNvPr>
              <p:cNvSpPr/>
              <p:nvPr/>
            </p:nvSpPr>
            <p:spPr>
              <a:xfrm>
                <a:off x="2044184" y="3009900"/>
                <a:ext cx="6490216" cy="440055"/>
              </a:xfrm>
              <a:prstGeom prst="rect">
                <a:avLst/>
              </a:prstGeom>
              <a:noFill/>
              <a:ln/>
            </p:spPr>
            <p:txBody>
              <a:bodyPr wrap="square" lIns="0" tIns="0" rIns="0" bIns="0" rtlCol="0" anchor="t"/>
              <a:lstStyle/>
              <a:p>
                <a:pPr marL="0" indent="0" algn="l">
                  <a:lnSpc>
                    <a:spcPts val="1700"/>
                  </a:lnSpc>
                  <a:buNone/>
                </a:pPr>
                <a:r>
                  <a:rPr lang="en-US" sz="1400" dirty="0">
                    <a:solidFill>
                      <a:srgbClr val="61615C"/>
                    </a:solidFill>
                    <a:latin typeface="Arial" panose="020B0604020202020204" pitchFamily="34" charset="0"/>
                    <a:ea typeface="Tomorrow" pitchFamily="34" charset="-122"/>
                    <a:cs typeface="Arial" panose="020B0604020202020204" pitchFamily="34" charset="0"/>
                  </a:rPr>
                  <a:t>Flexible approach, choosing the right AI model (ChatGPT, Claude.ai) that fits your specific accuracy, budget, and regional needs.</a:t>
                </a:r>
                <a:endParaRPr lang="en-US" sz="1400" dirty="0">
                  <a:latin typeface="Arial" panose="020B0604020202020204" pitchFamily="34" charset="0"/>
                  <a:cs typeface="Arial" panose="020B0604020202020204" pitchFamily="34" charset="0"/>
                </a:endParaRPr>
              </a:p>
            </p:txBody>
          </p:sp>
          <p:sp>
            <p:nvSpPr>
              <p:cNvPr id="45" name="Text 17">
                <a:extLst>
                  <a:ext uri="{FF2B5EF4-FFF2-40B4-BE49-F238E27FC236}">
                    <a16:creationId xmlns:a16="http://schemas.microsoft.com/office/drawing/2014/main" id="{C28F1AF8-4899-0FC1-A7C6-5E21F9C92B3E}"/>
                  </a:ext>
                </a:extLst>
              </p:cNvPr>
              <p:cNvSpPr/>
              <p:nvPr/>
            </p:nvSpPr>
            <p:spPr>
              <a:xfrm>
                <a:off x="2044184" y="3532465"/>
                <a:ext cx="6490216" cy="220028"/>
              </a:xfrm>
              <a:prstGeom prst="rect">
                <a:avLst/>
              </a:prstGeom>
              <a:noFill/>
              <a:ln/>
            </p:spPr>
            <p:txBody>
              <a:bodyPr wrap="none" lIns="0" tIns="0" rIns="0" bIns="0" rtlCol="0" anchor="t"/>
              <a:lstStyle/>
              <a:p>
                <a:pPr marL="0" indent="0" algn="l">
                  <a:lnSpc>
                    <a:spcPts val="1700"/>
                  </a:lnSpc>
                  <a:buNone/>
                </a:pPr>
                <a:r>
                  <a:rPr lang="en-US" sz="1400" b="1" dirty="0">
                    <a:solidFill>
                      <a:srgbClr val="61615C"/>
                    </a:solidFill>
                    <a:latin typeface="Arial" panose="020B0604020202020204" pitchFamily="34" charset="0"/>
                    <a:ea typeface="Tomorrow" pitchFamily="34" charset="-122"/>
                    <a:cs typeface="Arial" panose="020B0604020202020204" pitchFamily="34" charset="0"/>
                  </a:rPr>
                  <a:t>Flexibility &amp; Precision:</a:t>
                </a:r>
                <a:r>
                  <a:rPr lang="en-US" sz="1400" dirty="0">
                    <a:solidFill>
                      <a:srgbClr val="61615C"/>
                    </a:solidFill>
                    <a:latin typeface="Arial" panose="020B0604020202020204" pitchFamily="34" charset="0"/>
                    <a:ea typeface="Tomorrow" pitchFamily="34" charset="-122"/>
                    <a:cs typeface="Arial" panose="020B0604020202020204" pitchFamily="34" charset="0"/>
                  </a:rPr>
                  <a:t> The right tool for the job, ensuring optimal performance.</a:t>
                </a:r>
                <a:endParaRPr lang="en-US" sz="1400" dirty="0">
                  <a:latin typeface="Arial" panose="020B0604020202020204" pitchFamily="34" charset="0"/>
                  <a:cs typeface="Arial" panose="020B0604020202020204" pitchFamily="34" charset="0"/>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BB421-0DBD-6FE2-6567-E48F98AE703D}"/>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B58961AA-790F-E370-BD90-3972BCC667A0}"/>
              </a:ext>
            </a:extLst>
          </p:cNvPr>
          <p:cNvSpPr/>
          <p:nvPr/>
        </p:nvSpPr>
        <p:spPr>
          <a:xfrm>
            <a:off x="1" y="0"/>
            <a:ext cx="1071500" cy="9639296"/>
          </a:xfrm>
          <a:custGeom>
            <a:avLst/>
            <a:gdLst/>
            <a:ahLst/>
            <a:cxnLst/>
            <a:rect l="l" t="t" r="r" b="b"/>
            <a:pathLst>
              <a:path w="1819275" h="10287000">
                <a:moveTo>
                  <a:pt x="1819275" y="0"/>
                </a:moveTo>
                <a:lnTo>
                  <a:pt x="0" y="0"/>
                </a:lnTo>
                <a:lnTo>
                  <a:pt x="0" y="10287000"/>
                </a:lnTo>
                <a:lnTo>
                  <a:pt x="1819275" y="10287000"/>
                </a:lnTo>
                <a:lnTo>
                  <a:pt x="1819275" y="0"/>
                </a:lnTo>
                <a:close/>
              </a:path>
            </a:pathLst>
          </a:custGeom>
          <a:solidFill>
            <a:schemeClr val="accent1"/>
          </a:solidFill>
        </p:spPr>
        <p:txBody>
          <a:bodyPr wrap="square" lIns="0" tIns="0" rIns="0" bIns="0" rtlCol="0"/>
          <a:lstStyle/>
          <a:p>
            <a:endParaRPr/>
          </a:p>
        </p:txBody>
      </p:sp>
      <p:pic>
        <p:nvPicPr>
          <p:cNvPr id="10" name="Picture 9">
            <a:extLst>
              <a:ext uri="{FF2B5EF4-FFF2-40B4-BE49-F238E27FC236}">
                <a16:creationId xmlns:a16="http://schemas.microsoft.com/office/drawing/2014/main" id="{5F67F1F4-D72C-C99F-1F5B-7B9D7F1B5AD6}"/>
              </a:ext>
            </a:extLst>
          </p:cNvPr>
          <p:cNvPicPr>
            <a:picLocks noChangeAspect="1"/>
          </p:cNvPicPr>
          <p:nvPr/>
        </p:nvPicPr>
        <p:blipFill>
          <a:blip r:embed="rId2"/>
          <a:stretch>
            <a:fillRect/>
          </a:stretch>
        </p:blipFill>
        <p:spPr>
          <a:xfrm>
            <a:off x="15925800" y="38100"/>
            <a:ext cx="2300390" cy="1801169"/>
          </a:xfrm>
          <a:prstGeom prst="rect">
            <a:avLst/>
          </a:prstGeom>
        </p:spPr>
      </p:pic>
      <p:sp>
        <p:nvSpPr>
          <p:cNvPr id="3" name="Title 2">
            <a:extLst>
              <a:ext uri="{FF2B5EF4-FFF2-40B4-BE49-F238E27FC236}">
                <a16:creationId xmlns:a16="http://schemas.microsoft.com/office/drawing/2014/main" id="{BA210916-53EA-1077-A32C-D144AB208CA9}"/>
              </a:ext>
            </a:extLst>
          </p:cNvPr>
          <p:cNvSpPr>
            <a:spLocks noGrp="1"/>
          </p:cNvSpPr>
          <p:nvPr>
            <p:ph type="title"/>
          </p:nvPr>
        </p:nvSpPr>
        <p:spPr>
          <a:xfrm>
            <a:off x="1664946" y="62266"/>
            <a:ext cx="14108454" cy="615553"/>
          </a:xfrm>
        </p:spPr>
        <p:txBody>
          <a:bodyPr/>
          <a:lstStyle/>
          <a:p>
            <a:pPr algn="l"/>
            <a:r>
              <a:rPr lang="en-IN" sz="4000" dirty="0">
                <a:solidFill>
                  <a:srgbClr val="1D1D1B"/>
                </a:solidFill>
                <a:latin typeface="Arial" panose="020B0604020202020204" pitchFamily="34" charset="0"/>
                <a:cs typeface="Arial" panose="020B0604020202020204" pitchFamily="34" charset="0"/>
              </a:rPr>
              <a:t>Mortgage Title Automation Platform </a:t>
            </a:r>
            <a:r>
              <a:rPr lang="en-IN" sz="4000" dirty="0">
                <a:solidFill>
                  <a:srgbClr val="2563EB"/>
                </a:solidFill>
                <a:latin typeface="Inter"/>
              </a:rPr>
              <a:t>– End-to-End Architecture</a:t>
            </a:r>
            <a:endParaRPr lang="en-IN" sz="4000" dirty="0">
              <a:latin typeface="Arial" panose="020B0604020202020204" pitchFamily="34" charset="0"/>
              <a:cs typeface="Arial" panose="020B0604020202020204" pitchFamily="34" charset="0"/>
            </a:endParaRPr>
          </a:p>
        </p:txBody>
      </p:sp>
      <p:graphicFrame>
        <p:nvGraphicFramePr>
          <p:cNvPr id="2" name="Diagram 1">
            <a:extLst>
              <a:ext uri="{FF2B5EF4-FFF2-40B4-BE49-F238E27FC236}">
                <a16:creationId xmlns:a16="http://schemas.microsoft.com/office/drawing/2014/main" id="{43C7215C-60BF-6552-FE5C-BC49C34707AB}"/>
              </a:ext>
            </a:extLst>
          </p:cNvPr>
          <p:cNvGraphicFramePr/>
          <p:nvPr>
            <p:extLst>
              <p:ext uri="{D42A27DB-BD31-4B8C-83A1-F6EECF244321}">
                <p14:modId xmlns:p14="http://schemas.microsoft.com/office/powerpoint/2010/main" val="953296643"/>
              </p:ext>
            </p:extLst>
          </p:nvPr>
        </p:nvGraphicFramePr>
        <p:xfrm>
          <a:off x="2209800" y="1079500"/>
          <a:ext cx="14946654" cy="596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Arrow: Right 3">
            <a:extLst>
              <a:ext uri="{FF2B5EF4-FFF2-40B4-BE49-F238E27FC236}">
                <a16:creationId xmlns:a16="http://schemas.microsoft.com/office/drawing/2014/main" id="{4EB76257-36F2-82DB-451F-EE3A62A256F1}"/>
              </a:ext>
            </a:extLst>
          </p:cNvPr>
          <p:cNvSpPr/>
          <p:nvPr/>
        </p:nvSpPr>
        <p:spPr>
          <a:xfrm>
            <a:off x="2286000" y="5372100"/>
            <a:ext cx="14870454" cy="1524000"/>
          </a:xfrm>
          <a:prstGeom prst="rightArrow">
            <a:avLst/>
          </a:prstGeom>
          <a:solidFill>
            <a:schemeClr val="tx2">
              <a:lumMod val="40000"/>
              <a:lumOff val="60000"/>
            </a:schemeClr>
          </a:solidFill>
          <a:ln>
            <a:solidFill>
              <a:schemeClr val="tx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C3887DB4-6A23-219D-4C27-4D4E36007E8E}"/>
              </a:ext>
            </a:extLst>
          </p:cNvPr>
          <p:cNvSpPr txBox="1"/>
          <p:nvPr/>
        </p:nvSpPr>
        <p:spPr>
          <a:xfrm>
            <a:off x="2438400" y="5989008"/>
            <a:ext cx="14413254" cy="373692"/>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solidFill>
                  <a:schemeClr val="bg1"/>
                </a:solidFill>
                <a:effectLst/>
                <a:latin typeface="Segoe UI Emoji" panose="020B0502040204020203" pitchFamily="34" charset="0"/>
                <a:ea typeface="Calibri" panose="020F0502020204030204" pitchFamily="34" charset="0"/>
                <a:cs typeface="Segoe UI Emoji" panose="020B0502040204020203" pitchFamily="34" charset="0"/>
              </a:rPr>
              <a:t>🤖</a:t>
            </a: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RPA   </a:t>
            </a:r>
            <a:r>
              <a:rPr lang="en-IN" sz="1800" kern="100" dirty="0">
                <a:solidFill>
                  <a:schemeClr val="bg1"/>
                </a:solidFill>
                <a:effectLst/>
                <a:latin typeface="Segoe UI Emoji" panose="020B0502040204020203" pitchFamily="34" charset="0"/>
                <a:ea typeface="Calibri" panose="020F0502020204030204" pitchFamily="34" charset="0"/>
                <a:cs typeface="Segoe UI Emoji" panose="020B0502040204020203" pitchFamily="34" charset="0"/>
              </a:rPr>
              <a:t>📄</a:t>
            </a: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Intelligent OCR </a:t>
            </a:r>
            <a:r>
              <a:rPr lang="en-IN" sz="1800" kern="100" dirty="0">
                <a:solidFill>
                  <a:schemeClr val="bg1"/>
                </a:solidFill>
                <a:effectLst/>
                <a:latin typeface="Segoe UI Emoji" panose="020B0502040204020203" pitchFamily="34" charset="0"/>
                <a:ea typeface="Calibri" panose="020F0502020204030204" pitchFamily="34" charset="0"/>
                <a:cs typeface="Segoe UI Emoji" panose="020B0502040204020203" pitchFamily="34" charset="0"/>
              </a:rPr>
              <a:t>🧠</a:t>
            </a: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AI/ML Decision Engine </a:t>
            </a:r>
            <a:r>
              <a:rPr lang="en-IN" sz="1800" kern="100" dirty="0">
                <a:solidFill>
                  <a:schemeClr val="bg1"/>
                </a:solidFill>
                <a:effectLst/>
                <a:latin typeface="Segoe UI Emoji" panose="020B0502040204020203" pitchFamily="34" charset="0"/>
                <a:ea typeface="Calibri" panose="020F0502020204030204" pitchFamily="34" charset="0"/>
                <a:cs typeface="Segoe UI Emoji" panose="020B0502040204020203" pitchFamily="34" charset="0"/>
              </a:rPr>
              <a:t>🔄</a:t>
            </a: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Workflow Orchestration </a:t>
            </a:r>
            <a:r>
              <a:rPr lang="en-IN" sz="1800" kern="100" dirty="0">
                <a:solidFill>
                  <a:schemeClr val="bg1"/>
                </a:solidFill>
                <a:effectLst/>
                <a:latin typeface="Segoe UI Emoji" panose="020B0502040204020203" pitchFamily="34" charset="0"/>
                <a:ea typeface="Calibri" panose="020F0502020204030204" pitchFamily="34" charset="0"/>
                <a:cs typeface="Segoe UI Emoji" panose="020B0502040204020203" pitchFamily="34" charset="0"/>
              </a:rPr>
              <a:t>🔗</a:t>
            </a: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API Integrations </a:t>
            </a:r>
            <a:r>
              <a:rPr lang="en-IN" sz="1800" kern="100" dirty="0">
                <a:solidFill>
                  <a:schemeClr val="bg1"/>
                </a:solidFill>
                <a:effectLst/>
                <a:latin typeface="Segoe UI Emoji" panose="020B0502040204020203" pitchFamily="34" charset="0"/>
                <a:ea typeface="Calibri" panose="020F0502020204030204" pitchFamily="34" charset="0"/>
                <a:cs typeface="Segoe UI Emoji" panose="020B0502040204020203" pitchFamily="34" charset="0"/>
              </a:rPr>
              <a:t>🔒</a:t>
            </a: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Audit &amp; Compliance</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3ADC039A-B0D5-FB2C-E3A9-5F3CC1D58537}"/>
              </a:ext>
            </a:extLst>
          </p:cNvPr>
          <p:cNvSpPr txBox="1"/>
          <p:nvPr/>
        </p:nvSpPr>
        <p:spPr>
          <a:xfrm>
            <a:off x="3581400" y="5372100"/>
            <a:ext cx="11734800" cy="369332"/>
          </a:xfrm>
          <a:prstGeom prst="rect">
            <a:avLst/>
          </a:prstGeom>
          <a:noFill/>
        </p:spPr>
        <p:txBody>
          <a:bodyPr wrap="square" rtlCol="0">
            <a:spAutoFit/>
          </a:bodyPr>
          <a:lstStyle/>
          <a:p>
            <a:pPr algn="ctr"/>
            <a:r>
              <a:rPr lang="en-IN" b="1" dirty="0"/>
              <a:t>AUTOMATION &amp; AI OVERLAY</a:t>
            </a:r>
          </a:p>
        </p:txBody>
      </p:sp>
      <p:sp>
        <p:nvSpPr>
          <p:cNvPr id="37" name="TextBox 36">
            <a:extLst>
              <a:ext uri="{FF2B5EF4-FFF2-40B4-BE49-F238E27FC236}">
                <a16:creationId xmlns:a16="http://schemas.microsoft.com/office/drawing/2014/main" id="{EE85E457-FF22-2114-047C-37FC556ABA81}"/>
              </a:ext>
            </a:extLst>
          </p:cNvPr>
          <p:cNvSpPr txBox="1"/>
          <p:nvPr/>
        </p:nvSpPr>
        <p:spPr>
          <a:xfrm>
            <a:off x="2286000" y="7505700"/>
            <a:ext cx="2057400" cy="369332"/>
          </a:xfrm>
          <a:prstGeom prst="rect">
            <a:avLst/>
          </a:prstGeom>
          <a:solidFill>
            <a:schemeClr val="accent6">
              <a:lumMod val="50000"/>
            </a:schemeClr>
          </a:solidFill>
        </p:spPr>
        <p:txBody>
          <a:bodyPr wrap="square" rtlCol="0">
            <a:spAutoFit/>
          </a:bodyPr>
          <a:lstStyle/>
          <a:p>
            <a:pPr algn="ctr"/>
            <a:r>
              <a:rPr lang="en-IN" b="1" dirty="0">
                <a:solidFill>
                  <a:schemeClr val="bg1"/>
                </a:solidFill>
              </a:rPr>
              <a:t>ROI – METRICS:</a:t>
            </a:r>
          </a:p>
        </p:txBody>
      </p:sp>
      <p:sp>
        <p:nvSpPr>
          <p:cNvPr id="40" name="TextBox 39">
            <a:extLst>
              <a:ext uri="{FF2B5EF4-FFF2-40B4-BE49-F238E27FC236}">
                <a16:creationId xmlns:a16="http://schemas.microsoft.com/office/drawing/2014/main" id="{9865F74B-3ABC-1D51-F3D4-6903089A91BF}"/>
              </a:ext>
            </a:extLst>
          </p:cNvPr>
          <p:cNvSpPr txBox="1"/>
          <p:nvPr/>
        </p:nvSpPr>
        <p:spPr>
          <a:xfrm>
            <a:off x="2286000" y="7962900"/>
            <a:ext cx="14565654" cy="147732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50–70% reduction in manual effort				30–50% faster turnaround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20–40% operating cost reduction				Higher lender retention due to SLA consistency</a:t>
            </a:r>
          </a:p>
          <a:p>
            <a:endParaRPr lang="en-IN" dirty="0"/>
          </a:p>
        </p:txBody>
      </p:sp>
      <p:sp>
        <p:nvSpPr>
          <p:cNvPr id="42" name="Arrow: Down 41">
            <a:extLst>
              <a:ext uri="{FF2B5EF4-FFF2-40B4-BE49-F238E27FC236}">
                <a16:creationId xmlns:a16="http://schemas.microsoft.com/office/drawing/2014/main" id="{96376D5B-E5F0-238F-A5D4-C4683CB19170}"/>
              </a:ext>
            </a:extLst>
          </p:cNvPr>
          <p:cNvSpPr/>
          <p:nvPr/>
        </p:nvSpPr>
        <p:spPr>
          <a:xfrm>
            <a:off x="2819400" y="8039100"/>
            <a:ext cx="381000" cy="293132"/>
          </a:xfrm>
          <a:prstGeom prst="downArrow">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43" name="Arrow: Down 42">
            <a:extLst>
              <a:ext uri="{FF2B5EF4-FFF2-40B4-BE49-F238E27FC236}">
                <a16:creationId xmlns:a16="http://schemas.microsoft.com/office/drawing/2014/main" id="{49F923B9-239B-183E-67B3-096B0430713A}"/>
              </a:ext>
            </a:extLst>
          </p:cNvPr>
          <p:cNvSpPr/>
          <p:nvPr/>
        </p:nvSpPr>
        <p:spPr>
          <a:xfrm>
            <a:off x="2819400" y="8888968"/>
            <a:ext cx="381000" cy="293132"/>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44" name="Arrow: Up 43">
            <a:extLst>
              <a:ext uri="{FF2B5EF4-FFF2-40B4-BE49-F238E27FC236}">
                <a16:creationId xmlns:a16="http://schemas.microsoft.com/office/drawing/2014/main" id="{D0868662-A2F9-CDBA-81EE-537C96E8D6F7}"/>
              </a:ext>
            </a:extLst>
          </p:cNvPr>
          <p:cNvSpPr/>
          <p:nvPr/>
        </p:nvSpPr>
        <p:spPr>
          <a:xfrm>
            <a:off x="9220200" y="7962900"/>
            <a:ext cx="381000" cy="293132"/>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45" name="Arrow: Up 44">
            <a:extLst>
              <a:ext uri="{FF2B5EF4-FFF2-40B4-BE49-F238E27FC236}">
                <a16:creationId xmlns:a16="http://schemas.microsoft.com/office/drawing/2014/main" id="{DCF51854-3132-7D5D-5762-4F5DCFA4F396}"/>
              </a:ext>
            </a:extLst>
          </p:cNvPr>
          <p:cNvSpPr/>
          <p:nvPr/>
        </p:nvSpPr>
        <p:spPr>
          <a:xfrm>
            <a:off x="9220200" y="8812768"/>
            <a:ext cx="381000" cy="293132"/>
          </a:xfrm>
          <a:prstGeom prst="up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5976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1600" y="1093088"/>
            <a:ext cx="11727180" cy="849630"/>
          </a:xfrm>
          <a:prstGeom prst="rect">
            <a:avLst/>
          </a:prstGeom>
        </p:spPr>
        <p:txBody>
          <a:bodyPr vert="horz" wrap="square" lIns="0" tIns="13335" rIns="0" bIns="0" rtlCol="0">
            <a:spAutoFit/>
          </a:bodyPr>
          <a:lstStyle/>
          <a:p>
            <a:pPr marL="12700">
              <a:lnSpc>
                <a:spcPct val="100000"/>
              </a:lnSpc>
              <a:spcBef>
                <a:spcPts val="105"/>
              </a:spcBef>
            </a:pPr>
            <a:r>
              <a:rPr sz="5400" spc="665" dirty="0"/>
              <a:t>Outcomes</a:t>
            </a:r>
            <a:r>
              <a:rPr sz="5400" spc="300" dirty="0"/>
              <a:t> </a:t>
            </a:r>
            <a:r>
              <a:rPr sz="5400" spc="1185" dirty="0"/>
              <a:t>&amp;</a:t>
            </a:r>
            <a:r>
              <a:rPr sz="5400" spc="300" dirty="0"/>
              <a:t> </a:t>
            </a:r>
            <a:r>
              <a:rPr sz="5400" spc="509" dirty="0"/>
              <a:t>Plan</a:t>
            </a:r>
            <a:r>
              <a:rPr sz="5400" spc="280" dirty="0"/>
              <a:t> </a:t>
            </a:r>
            <a:r>
              <a:rPr sz="5400" spc="270" dirty="0"/>
              <a:t>(POC</a:t>
            </a:r>
            <a:r>
              <a:rPr sz="5400" spc="300" dirty="0"/>
              <a:t> </a:t>
            </a:r>
            <a:r>
              <a:rPr sz="5400" dirty="0"/>
              <a:t>→</a:t>
            </a:r>
            <a:r>
              <a:rPr sz="5400" spc="305" dirty="0"/>
              <a:t> </a:t>
            </a:r>
            <a:r>
              <a:rPr sz="5400" spc="415" dirty="0"/>
              <a:t>MVP)</a:t>
            </a:r>
            <a:endParaRPr sz="5400" dirty="0"/>
          </a:p>
        </p:txBody>
      </p:sp>
      <p:sp>
        <p:nvSpPr>
          <p:cNvPr id="3" name="object 3"/>
          <p:cNvSpPr txBox="1"/>
          <p:nvPr/>
        </p:nvSpPr>
        <p:spPr>
          <a:xfrm>
            <a:off x="1371600" y="5818242"/>
            <a:ext cx="3519804" cy="1611980"/>
          </a:xfrm>
          <a:prstGeom prst="rect">
            <a:avLst/>
          </a:prstGeom>
        </p:spPr>
        <p:txBody>
          <a:bodyPr vert="horz" wrap="square" lIns="0" tIns="97790" rIns="0" bIns="0" rtlCol="0">
            <a:spAutoFit/>
          </a:bodyPr>
          <a:lstStyle/>
          <a:p>
            <a:pPr algn="ctr">
              <a:lnSpc>
                <a:spcPct val="100000"/>
              </a:lnSpc>
              <a:spcBef>
                <a:spcPts val="770"/>
              </a:spcBef>
            </a:pPr>
            <a:r>
              <a:rPr sz="2750" b="1" dirty="0">
                <a:latin typeface="Arial"/>
                <a:cs typeface="Arial"/>
              </a:rPr>
              <a:t>2</a:t>
            </a:r>
            <a:r>
              <a:rPr lang="en-US" sz="2750" b="1" dirty="0">
                <a:latin typeface="Arial"/>
                <a:cs typeface="Arial"/>
              </a:rPr>
              <a:t> to 4</a:t>
            </a:r>
            <a:r>
              <a:rPr sz="2750" b="1" spc="100" dirty="0">
                <a:latin typeface="Arial"/>
                <a:cs typeface="Arial"/>
              </a:rPr>
              <a:t> </a:t>
            </a:r>
            <a:r>
              <a:rPr sz="2750" b="1" dirty="0">
                <a:latin typeface="Arial"/>
                <a:cs typeface="Arial"/>
              </a:rPr>
              <a:t>Weeks</a:t>
            </a:r>
            <a:r>
              <a:rPr sz="2750" b="1" spc="95" dirty="0">
                <a:latin typeface="Arial"/>
                <a:cs typeface="Arial"/>
              </a:rPr>
              <a:t> </a:t>
            </a:r>
            <a:r>
              <a:rPr sz="2750" b="1" spc="-25" dirty="0">
                <a:latin typeface="Arial"/>
                <a:cs typeface="Arial"/>
              </a:rPr>
              <a:t>POC</a:t>
            </a:r>
            <a:endParaRPr sz="2750" dirty="0">
              <a:latin typeface="Arial"/>
              <a:cs typeface="Arial"/>
            </a:endParaRPr>
          </a:p>
          <a:p>
            <a:pPr marL="0" indent="0" algn="ctr">
              <a:lnSpc>
                <a:spcPts val="1700"/>
              </a:lnSpc>
              <a:buNone/>
            </a:pPr>
            <a:endParaRPr lang="en-US" sz="1800" dirty="0">
              <a:solidFill>
                <a:srgbClr val="61615C"/>
              </a:solidFill>
              <a:latin typeface="Arial" panose="020B0604020202020204" pitchFamily="34" charset="0"/>
              <a:ea typeface="Tomorrow" pitchFamily="34" charset="-122"/>
              <a:cs typeface="Arial" panose="020B0604020202020204" pitchFamily="34" charset="0"/>
            </a:endParaRPr>
          </a:p>
          <a:p>
            <a:pPr marL="0" indent="0" algn="ctr">
              <a:lnSpc>
                <a:spcPts val="1700"/>
              </a:lnSpc>
              <a:buNone/>
            </a:pPr>
            <a:r>
              <a:rPr lang="en-US" sz="1800" dirty="0">
                <a:solidFill>
                  <a:srgbClr val="61615C"/>
                </a:solidFill>
                <a:latin typeface="Arial" panose="020B0604020202020204" pitchFamily="34" charset="0"/>
                <a:ea typeface="Tomorrow" pitchFamily="34" charset="-122"/>
                <a:cs typeface="Arial" panose="020B0604020202020204" pitchFamily="34" charset="0"/>
              </a:rPr>
              <a:t>Focus on one high-impact flow to demonstrate feasibility, establish clear success criteria, and determine a Go/No-Go decision.</a:t>
            </a:r>
            <a:endParaRPr lang="en-US" sz="1800" dirty="0">
              <a:latin typeface="Arial" panose="020B0604020202020204" pitchFamily="34" charset="0"/>
              <a:cs typeface="Arial" panose="020B0604020202020204" pitchFamily="34" charset="0"/>
            </a:endParaRPr>
          </a:p>
        </p:txBody>
      </p:sp>
      <p:grpSp>
        <p:nvGrpSpPr>
          <p:cNvPr id="4" name="object 4"/>
          <p:cNvGrpSpPr/>
          <p:nvPr/>
        </p:nvGrpSpPr>
        <p:grpSpPr>
          <a:xfrm>
            <a:off x="1771713" y="3657536"/>
            <a:ext cx="14211300" cy="2028825"/>
            <a:chOff x="1771713" y="3657536"/>
            <a:chExt cx="14211300" cy="2028825"/>
          </a:xfrm>
        </p:grpSpPr>
        <p:sp>
          <p:nvSpPr>
            <p:cNvPr id="5" name="object 5"/>
            <p:cNvSpPr/>
            <p:nvPr/>
          </p:nvSpPr>
          <p:spPr>
            <a:xfrm>
              <a:off x="9867900" y="4648199"/>
              <a:ext cx="4180840" cy="0"/>
            </a:xfrm>
            <a:custGeom>
              <a:avLst/>
              <a:gdLst/>
              <a:ahLst/>
              <a:cxnLst/>
              <a:rect l="l" t="t" r="r" b="b"/>
              <a:pathLst>
                <a:path w="4180840">
                  <a:moveTo>
                    <a:pt x="0" y="0"/>
                  </a:moveTo>
                  <a:lnTo>
                    <a:pt x="4180459" y="0"/>
                  </a:lnTo>
                </a:path>
              </a:pathLst>
            </a:custGeom>
            <a:ln w="38100">
              <a:solidFill>
                <a:srgbClr val="FFCE08"/>
              </a:solidFill>
            </a:ln>
          </p:spPr>
          <p:txBody>
            <a:bodyPr wrap="square" lIns="0" tIns="0" rIns="0" bIns="0" rtlCol="0"/>
            <a:lstStyle/>
            <a:p>
              <a:endParaRPr/>
            </a:p>
          </p:txBody>
        </p:sp>
        <p:sp>
          <p:nvSpPr>
            <p:cNvPr id="6" name="object 6"/>
            <p:cNvSpPr/>
            <p:nvPr/>
          </p:nvSpPr>
          <p:spPr>
            <a:xfrm>
              <a:off x="8115300" y="3905249"/>
              <a:ext cx="1524000" cy="1524000"/>
            </a:xfrm>
            <a:custGeom>
              <a:avLst/>
              <a:gdLst/>
              <a:ahLst/>
              <a:cxnLst/>
              <a:rect l="l" t="t" r="r" b="b"/>
              <a:pathLst>
                <a:path w="1524000" h="1524000">
                  <a:moveTo>
                    <a:pt x="762000" y="0"/>
                  </a:moveTo>
                  <a:lnTo>
                    <a:pt x="713805" y="1498"/>
                  </a:lnTo>
                  <a:lnTo>
                    <a:pt x="666409" y="5936"/>
                  </a:lnTo>
                  <a:lnTo>
                    <a:pt x="619898" y="13223"/>
                  </a:lnTo>
                  <a:lnTo>
                    <a:pt x="574363" y="23269"/>
                  </a:lnTo>
                  <a:lnTo>
                    <a:pt x="529893" y="35987"/>
                  </a:lnTo>
                  <a:lnTo>
                    <a:pt x="486577" y="51286"/>
                  </a:lnTo>
                  <a:lnTo>
                    <a:pt x="444504" y="69078"/>
                  </a:lnTo>
                  <a:lnTo>
                    <a:pt x="403763" y="89272"/>
                  </a:lnTo>
                  <a:lnTo>
                    <a:pt x="364444" y="111781"/>
                  </a:lnTo>
                  <a:lnTo>
                    <a:pt x="326636" y="136514"/>
                  </a:lnTo>
                  <a:lnTo>
                    <a:pt x="290429" y="163383"/>
                  </a:lnTo>
                  <a:lnTo>
                    <a:pt x="255910" y="192298"/>
                  </a:lnTo>
                  <a:lnTo>
                    <a:pt x="223170" y="223170"/>
                  </a:lnTo>
                  <a:lnTo>
                    <a:pt x="192298" y="255910"/>
                  </a:lnTo>
                  <a:lnTo>
                    <a:pt x="163383" y="290429"/>
                  </a:lnTo>
                  <a:lnTo>
                    <a:pt x="136514" y="326636"/>
                  </a:lnTo>
                  <a:lnTo>
                    <a:pt x="111781" y="364444"/>
                  </a:lnTo>
                  <a:lnTo>
                    <a:pt x="89272" y="403763"/>
                  </a:lnTo>
                  <a:lnTo>
                    <a:pt x="69078" y="444504"/>
                  </a:lnTo>
                  <a:lnTo>
                    <a:pt x="51286" y="486577"/>
                  </a:lnTo>
                  <a:lnTo>
                    <a:pt x="35987" y="529893"/>
                  </a:lnTo>
                  <a:lnTo>
                    <a:pt x="23269" y="574363"/>
                  </a:lnTo>
                  <a:lnTo>
                    <a:pt x="13223" y="619898"/>
                  </a:lnTo>
                  <a:lnTo>
                    <a:pt x="5936" y="666409"/>
                  </a:lnTo>
                  <a:lnTo>
                    <a:pt x="1498" y="713805"/>
                  </a:lnTo>
                  <a:lnTo>
                    <a:pt x="0" y="762000"/>
                  </a:lnTo>
                  <a:lnTo>
                    <a:pt x="1498" y="810194"/>
                  </a:lnTo>
                  <a:lnTo>
                    <a:pt x="5936" y="857590"/>
                  </a:lnTo>
                  <a:lnTo>
                    <a:pt x="13223" y="904101"/>
                  </a:lnTo>
                  <a:lnTo>
                    <a:pt x="23269" y="949636"/>
                  </a:lnTo>
                  <a:lnTo>
                    <a:pt x="35987" y="994106"/>
                  </a:lnTo>
                  <a:lnTo>
                    <a:pt x="51286" y="1037422"/>
                  </a:lnTo>
                  <a:lnTo>
                    <a:pt x="69078" y="1079495"/>
                  </a:lnTo>
                  <a:lnTo>
                    <a:pt x="89272" y="1120236"/>
                  </a:lnTo>
                  <a:lnTo>
                    <a:pt x="111781" y="1159555"/>
                  </a:lnTo>
                  <a:lnTo>
                    <a:pt x="136514" y="1197363"/>
                  </a:lnTo>
                  <a:lnTo>
                    <a:pt x="163383" y="1233570"/>
                  </a:lnTo>
                  <a:lnTo>
                    <a:pt x="192298" y="1268089"/>
                  </a:lnTo>
                  <a:lnTo>
                    <a:pt x="223170" y="1300829"/>
                  </a:lnTo>
                  <a:lnTo>
                    <a:pt x="255910" y="1331701"/>
                  </a:lnTo>
                  <a:lnTo>
                    <a:pt x="290429" y="1360616"/>
                  </a:lnTo>
                  <a:lnTo>
                    <a:pt x="326636" y="1387485"/>
                  </a:lnTo>
                  <a:lnTo>
                    <a:pt x="364444" y="1412218"/>
                  </a:lnTo>
                  <a:lnTo>
                    <a:pt x="403763" y="1434727"/>
                  </a:lnTo>
                  <a:lnTo>
                    <a:pt x="444504" y="1454921"/>
                  </a:lnTo>
                  <a:lnTo>
                    <a:pt x="486577" y="1472713"/>
                  </a:lnTo>
                  <a:lnTo>
                    <a:pt x="529893" y="1488012"/>
                  </a:lnTo>
                  <a:lnTo>
                    <a:pt x="574363" y="1500730"/>
                  </a:lnTo>
                  <a:lnTo>
                    <a:pt x="619898" y="1510776"/>
                  </a:lnTo>
                  <a:lnTo>
                    <a:pt x="666409" y="1518063"/>
                  </a:lnTo>
                  <a:lnTo>
                    <a:pt x="713805" y="1522501"/>
                  </a:lnTo>
                  <a:lnTo>
                    <a:pt x="762000" y="1524000"/>
                  </a:lnTo>
                  <a:lnTo>
                    <a:pt x="810194" y="1522501"/>
                  </a:lnTo>
                  <a:lnTo>
                    <a:pt x="857590" y="1518063"/>
                  </a:lnTo>
                  <a:lnTo>
                    <a:pt x="904101" y="1510776"/>
                  </a:lnTo>
                  <a:lnTo>
                    <a:pt x="949636" y="1500730"/>
                  </a:lnTo>
                  <a:lnTo>
                    <a:pt x="994106" y="1488012"/>
                  </a:lnTo>
                  <a:lnTo>
                    <a:pt x="1037422" y="1472713"/>
                  </a:lnTo>
                  <a:lnTo>
                    <a:pt x="1079495" y="1454921"/>
                  </a:lnTo>
                  <a:lnTo>
                    <a:pt x="1120236" y="1434727"/>
                  </a:lnTo>
                  <a:lnTo>
                    <a:pt x="1159555" y="1412218"/>
                  </a:lnTo>
                  <a:lnTo>
                    <a:pt x="1197363" y="1387485"/>
                  </a:lnTo>
                  <a:lnTo>
                    <a:pt x="1233570" y="1360616"/>
                  </a:lnTo>
                  <a:lnTo>
                    <a:pt x="1268089" y="1331701"/>
                  </a:lnTo>
                  <a:lnTo>
                    <a:pt x="1300829" y="1300829"/>
                  </a:lnTo>
                  <a:lnTo>
                    <a:pt x="1331701" y="1268089"/>
                  </a:lnTo>
                  <a:lnTo>
                    <a:pt x="1360616" y="1233570"/>
                  </a:lnTo>
                  <a:lnTo>
                    <a:pt x="1387485" y="1197363"/>
                  </a:lnTo>
                  <a:lnTo>
                    <a:pt x="1412218" y="1159555"/>
                  </a:lnTo>
                  <a:lnTo>
                    <a:pt x="1434727" y="1120236"/>
                  </a:lnTo>
                  <a:lnTo>
                    <a:pt x="1454921" y="1079495"/>
                  </a:lnTo>
                  <a:lnTo>
                    <a:pt x="1472713" y="1037422"/>
                  </a:lnTo>
                  <a:lnTo>
                    <a:pt x="1488012" y="994106"/>
                  </a:lnTo>
                  <a:lnTo>
                    <a:pt x="1500730" y="949636"/>
                  </a:lnTo>
                  <a:lnTo>
                    <a:pt x="1510776" y="904101"/>
                  </a:lnTo>
                  <a:lnTo>
                    <a:pt x="1518063" y="857590"/>
                  </a:lnTo>
                  <a:lnTo>
                    <a:pt x="1522501" y="810194"/>
                  </a:lnTo>
                  <a:lnTo>
                    <a:pt x="1524000" y="762000"/>
                  </a:lnTo>
                  <a:lnTo>
                    <a:pt x="1522501" y="713805"/>
                  </a:lnTo>
                  <a:lnTo>
                    <a:pt x="1518063" y="666409"/>
                  </a:lnTo>
                  <a:lnTo>
                    <a:pt x="1510776" y="619898"/>
                  </a:lnTo>
                  <a:lnTo>
                    <a:pt x="1500730" y="574363"/>
                  </a:lnTo>
                  <a:lnTo>
                    <a:pt x="1488012" y="529893"/>
                  </a:lnTo>
                  <a:lnTo>
                    <a:pt x="1472713" y="486577"/>
                  </a:lnTo>
                  <a:lnTo>
                    <a:pt x="1454921" y="444504"/>
                  </a:lnTo>
                  <a:lnTo>
                    <a:pt x="1434727" y="403763"/>
                  </a:lnTo>
                  <a:lnTo>
                    <a:pt x="1412218" y="364444"/>
                  </a:lnTo>
                  <a:lnTo>
                    <a:pt x="1387485" y="326636"/>
                  </a:lnTo>
                  <a:lnTo>
                    <a:pt x="1360616" y="290429"/>
                  </a:lnTo>
                  <a:lnTo>
                    <a:pt x="1331701" y="255910"/>
                  </a:lnTo>
                  <a:lnTo>
                    <a:pt x="1300829" y="223170"/>
                  </a:lnTo>
                  <a:lnTo>
                    <a:pt x="1268089" y="192298"/>
                  </a:lnTo>
                  <a:lnTo>
                    <a:pt x="1233570" y="163383"/>
                  </a:lnTo>
                  <a:lnTo>
                    <a:pt x="1197363" y="136514"/>
                  </a:lnTo>
                  <a:lnTo>
                    <a:pt x="1159555" y="111781"/>
                  </a:lnTo>
                  <a:lnTo>
                    <a:pt x="1120236" y="89272"/>
                  </a:lnTo>
                  <a:lnTo>
                    <a:pt x="1079495" y="69078"/>
                  </a:lnTo>
                  <a:lnTo>
                    <a:pt x="1037422" y="51286"/>
                  </a:lnTo>
                  <a:lnTo>
                    <a:pt x="994106" y="35987"/>
                  </a:lnTo>
                  <a:lnTo>
                    <a:pt x="949636" y="23269"/>
                  </a:lnTo>
                  <a:lnTo>
                    <a:pt x="904101" y="13223"/>
                  </a:lnTo>
                  <a:lnTo>
                    <a:pt x="857590" y="5936"/>
                  </a:lnTo>
                  <a:lnTo>
                    <a:pt x="810194" y="1498"/>
                  </a:lnTo>
                  <a:lnTo>
                    <a:pt x="762000" y="0"/>
                  </a:lnTo>
                  <a:close/>
                </a:path>
              </a:pathLst>
            </a:custGeom>
            <a:ln w="19050">
              <a:solidFill>
                <a:srgbClr val="737373"/>
              </a:solidFill>
            </a:ln>
          </p:spPr>
          <p:txBody>
            <a:bodyPr wrap="square" lIns="0" tIns="0" rIns="0" bIns="0" rtlCol="0"/>
            <a:lstStyle/>
            <a:p>
              <a:endParaRPr/>
            </a:p>
          </p:txBody>
        </p:sp>
        <p:sp>
          <p:nvSpPr>
            <p:cNvPr id="7" name="object 7"/>
            <p:cNvSpPr/>
            <p:nvPr/>
          </p:nvSpPr>
          <p:spPr>
            <a:xfrm>
              <a:off x="8024876" y="3814825"/>
              <a:ext cx="1704975" cy="1714500"/>
            </a:xfrm>
            <a:custGeom>
              <a:avLst/>
              <a:gdLst/>
              <a:ahLst/>
              <a:cxnLst/>
              <a:rect l="l" t="t" r="r" b="b"/>
              <a:pathLst>
                <a:path w="1704975" h="1714500">
                  <a:moveTo>
                    <a:pt x="852424" y="0"/>
                  </a:moveTo>
                  <a:lnTo>
                    <a:pt x="804051" y="1357"/>
                  </a:lnTo>
                  <a:lnTo>
                    <a:pt x="756387" y="5379"/>
                  </a:lnTo>
                  <a:lnTo>
                    <a:pt x="709503" y="11995"/>
                  </a:lnTo>
                  <a:lnTo>
                    <a:pt x="663470" y="21133"/>
                  </a:lnTo>
                  <a:lnTo>
                    <a:pt x="618362" y="32719"/>
                  </a:lnTo>
                  <a:lnTo>
                    <a:pt x="574249" y="46681"/>
                  </a:lnTo>
                  <a:lnTo>
                    <a:pt x="531204" y="62947"/>
                  </a:lnTo>
                  <a:lnTo>
                    <a:pt x="489299" y="81445"/>
                  </a:lnTo>
                  <a:lnTo>
                    <a:pt x="448605" y="102102"/>
                  </a:lnTo>
                  <a:lnTo>
                    <a:pt x="409196" y="124846"/>
                  </a:lnTo>
                  <a:lnTo>
                    <a:pt x="371141" y="149604"/>
                  </a:lnTo>
                  <a:lnTo>
                    <a:pt x="334515" y="176305"/>
                  </a:lnTo>
                  <a:lnTo>
                    <a:pt x="299387" y="204875"/>
                  </a:lnTo>
                  <a:lnTo>
                    <a:pt x="265832" y="235243"/>
                  </a:lnTo>
                  <a:lnTo>
                    <a:pt x="233919" y="267336"/>
                  </a:lnTo>
                  <a:lnTo>
                    <a:pt x="203722" y="301082"/>
                  </a:lnTo>
                  <a:lnTo>
                    <a:pt x="175313" y="336408"/>
                  </a:lnTo>
                  <a:lnTo>
                    <a:pt x="148762" y="373242"/>
                  </a:lnTo>
                  <a:lnTo>
                    <a:pt x="124143" y="411512"/>
                  </a:lnTo>
                  <a:lnTo>
                    <a:pt x="101527" y="451144"/>
                  </a:lnTo>
                  <a:lnTo>
                    <a:pt x="80987" y="492068"/>
                  </a:lnTo>
                  <a:lnTo>
                    <a:pt x="62593" y="534211"/>
                  </a:lnTo>
                  <a:lnTo>
                    <a:pt x="46418" y="577499"/>
                  </a:lnTo>
                  <a:lnTo>
                    <a:pt x="32534" y="621862"/>
                  </a:lnTo>
                  <a:lnTo>
                    <a:pt x="21014" y="667226"/>
                  </a:lnTo>
                  <a:lnTo>
                    <a:pt x="11928" y="713519"/>
                  </a:lnTo>
                  <a:lnTo>
                    <a:pt x="5349" y="760669"/>
                  </a:lnTo>
                  <a:lnTo>
                    <a:pt x="1349" y="808603"/>
                  </a:lnTo>
                  <a:lnTo>
                    <a:pt x="0" y="857250"/>
                  </a:lnTo>
                  <a:lnTo>
                    <a:pt x="1349" y="905883"/>
                  </a:lnTo>
                  <a:lnTo>
                    <a:pt x="5349" y="953806"/>
                  </a:lnTo>
                  <a:lnTo>
                    <a:pt x="11928" y="1000944"/>
                  </a:lnTo>
                  <a:lnTo>
                    <a:pt x="21014" y="1047227"/>
                  </a:lnTo>
                  <a:lnTo>
                    <a:pt x="32534" y="1092582"/>
                  </a:lnTo>
                  <a:lnTo>
                    <a:pt x="46418" y="1136936"/>
                  </a:lnTo>
                  <a:lnTo>
                    <a:pt x="62593" y="1180217"/>
                  </a:lnTo>
                  <a:lnTo>
                    <a:pt x="80987" y="1222352"/>
                  </a:lnTo>
                  <a:lnTo>
                    <a:pt x="101527" y="1263269"/>
                  </a:lnTo>
                  <a:lnTo>
                    <a:pt x="124143" y="1302896"/>
                  </a:lnTo>
                  <a:lnTo>
                    <a:pt x="148762" y="1341161"/>
                  </a:lnTo>
                  <a:lnTo>
                    <a:pt x="175313" y="1377990"/>
                  </a:lnTo>
                  <a:lnTo>
                    <a:pt x="203722" y="1413312"/>
                  </a:lnTo>
                  <a:lnTo>
                    <a:pt x="233919" y="1447053"/>
                  </a:lnTo>
                  <a:lnTo>
                    <a:pt x="265832" y="1479143"/>
                  </a:lnTo>
                  <a:lnTo>
                    <a:pt x="299387" y="1509508"/>
                  </a:lnTo>
                  <a:lnTo>
                    <a:pt x="334515" y="1538076"/>
                  </a:lnTo>
                  <a:lnTo>
                    <a:pt x="371141" y="1564775"/>
                  </a:lnTo>
                  <a:lnTo>
                    <a:pt x="409196" y="1589531"/>
                  </a:lnTo>
                  <a:lnTo>
                    <a:pt x="448605" y="1612274"/>
                  </a:lnTo>
                  <a:lnTo>
                    <a:pt x="489299" y="1632930"/>
                  </a:lnTo>
                  <a:lnTo>
                    <a:pt x="531204" y="1651427"/>
                  </a:lnTo>
                  <a:lnTo>
                    <a:pt x="574249" y="1667692"/>
                  </a:lnTo>
                  <a:lnTo>
                    <a:pt x="618362" y="1681654"/>
                  </a:lnTo>
                  <a:lnTo>
                    <a:pt x="663470" y="1693240"/>
                  </a:lnTo>
                  <a:lnTo>
                    <a:pt x="709503" y="1702377"/>
                  </a:lnTo>
                  <a:lnTo>
                    <a:pt x="756387" y="1708993"/>
                  </a:lnTo>
                  <a:lnTo>
                    <a:pt x="804051" y="1713016"/>
                  </a:lnTo>
                  <a:lnTo>
                    <a:pt x="852424" y="1714373"/>
                  </a:lnTo>
                  <a:lnTo>
                    <a:pt x="900796" y="1713016"/>
                  </a:lnTo>
                  <a:lnTo>
                    <a:pt x="948462" y="1708993"/>
                  </a:lnTo>
                  <a:lnTo>
                    <a:pt x="995348" y="1702377"/>
                  </a:lnTo>
                  <a:lnTo>
                    <a:pt x="1041383" y="1693240"/>
                  </a:lnTo>
                  <a:lnTo>
                    <a:pt x="1086495" y="1681654"/>
                  </a:lnTo>
                  <a:lnTo>
                    <a:pt x="1130612" y="1667692"/>
                  </a:lnTo>
                  <a:lnTo>
                    <a:pt x="1173662" y="1651427"/>
                  </a:lnTo>
                  <a:lnTo>
                    <a:pt x="1215572" y="1632930"/>
                  </a:lnTo>
                  <a:lnTo>
                    <a:pt x="1256271" y="1612274"/>
                  </a:lnTo>
                  <a:lnTo>
                    <a:pt x="1295686" y="1589531"/>
                  </a:lnTo>
                  <a:lnTo>
                    <a:pt x="1333747" y="1564775"/>
                  </a:lnTo>
                  <a:lnTo>
                    <a:pt x="1370380" y="1538076"/>
                  </a:lnTo>
                  <a:lnTo>
                    <a:pt x="1405513" y="1509508"/>
                  </a:lnTo>
                  <a:lnTo>
                    <a:pt x="1439076" y="1479143"/>
                  </a:lnTo>
                  <a:lnTo>
                    <a:pt x="1470994" y="1447053"/>
                  </a:lnTo>
                  <a:lnTo>
                    <a:pt x="1501198" y="1413312"/>
                  </a:lnTo>
                  <a:lnTo>
                    <a:pt x="1529614" y="1377990"/>
                  </a:lnTo>
                  <a:lnTo>
                    <a:pt x="1556171" y="1341161"/>
                  </a:lnTo>
                  <a:lnTo>
                    <a:pt x="1580796" y="1302896"/>
                  </a:lnTo>
                  <a:lnTo>
                    <a:pt x="1603418" y="1263269"/>
                  </a:lnTo>
                  <a:lnTo>
                    <a:pt x="1623964" y="1222352"/>
                  </a:lnTo>
                  <a:lnTo>
                    <a:pt x="1642363" y="1180217"/>
                  </a:lnTo>
                  <a:lnTo>
                    <a:pt x="1658542" y="1136936"/>
                  </a:lnTo>
                  <a:lnTo>
                    <a:pt x="1672429" y="1092582"/>
                  </a:lnTo>
                  <a:lnTo>
                    <a:pt x="1683954" y="1047227"/>
                  </a:lnTo>
                  <a:lnTo>
                    <a:pt x="1693042" y="1000944"/>
                  </a:lnTo>
                  <a:lnTo>
                    <a:pt x="1699623" y="953806"/>
                  </a:lnTo>
                  <a:lnTo>
                    <a:pt x="1703625" y="905883"/>
                  </a:lnTo>
                  <a:lnTo>
                    <a:pt x="1704975" y="857250"/>
                  </a:lnTo>
                  <a:lnTo>
                    <a:pt x="1703625" y="808603"/>
                  </a:lnTo>
                  <a:lnTo>
                    <a:pt x="1699623" y="760669"/>
                  </a:lnTo>
                  <a:lnTo>
                    <a:pt x="1693042" y="713519"/>
                  </a:lnTo>
                  <a:lnTo>
                    <a:pt x="1683954" y="667226"/>
                  </a:lnTo>
                  <a:lnTo>
                    <a:pt x="1672429" y="621862"/>
                  </a:lnTo>
                  <a:lnTo>
                    <a:pt x="1658542" y="577499"/>
                  </a:lnTo>
                  <a:lnTo>
                    <a:pt x="1642363" y="534211"/>
                  </a:lnTo>
                  <a:lnTo>
                    <a:pt x="1623964" y="492068"/>
                  </a:lnTo>
                  <a:lnTo>
                    <a:pt x="1603418" y="451144"/>
                  </a:lnTo>
                  <a:lnTo>
                    <a:pt x="1580796" y="411512"/>
                  </a:lnTo>
                  <a:lnTo>
                    <a:pt x="1556171" y="373242"/>
                  </a:lnTo>
                  <a:lnTo>
                    <a:pt x="1529614" y="336408"/>
                  </a:lnTo>
                  <a:lnTo>
                    <a:pt x="1501198" y="301082"/>
                  </a:lnTo>
                  <a:lnTo>
                    <a:pt x="1470994" y="267336"/>
                  </a:lnTo>
                  <a:lnTo>
                    <a:pt x="1439076" y="235243"/>
                  </a:lnTo>
                  <a:lnTo>
                    <a:pt x="1405513" y="204875"/>
                  </a:lnTo>
                  <a:lnTo>
                    <a:pt x="1370380" y="176305"/>
                  </a:lnTo>
                  <a:lnTo>
                    <a:pt x="1333747" y="149604"/>
                  </a:lnTo>
                  <a:lnTo>
                    <a:pt x="1295686" y="124846"/>
                  </a:lnTo>
                  <a:lnTo>
                    <a:pt x="1256271" y="102102"/>
                  </a:lnTo>
                  <a:lnTo>
                    <a:pt x="1215572" y="81445"/>
                  </a:lnTo>
                  <a:lnTo>
                    <a:pt x="1173662" y="62947"/>
                  </a:lnTo>
                  <a:lnTo>
                    <a:pt x="1130612" y="46681"/>
                  </a:lnTo>
                  <a:lnTo>
                    <a:pt x="1086495" y="32719"/>
                  </a:lnTo>
                  <a:lnTo>
                    <a:pt x="1041383" y="21133"/>
                  </a:lnTo>
                  <a:lnTo>
                    <a:pt x="995348" y="11995"/>
                  </a:lnTo>
                  <a:lnTo>
                    <a:pt x="948462" y="5379"/>
                  </a:lnTo>
                  <a:lnTo>
                    <a:pt x="900796" y="1357"/>
                  </a:lnTo>
                  <a:lnTo>
                    <a:pt x="852424" y="0"/>
                  </a:lnTo>
                  <a:close/>
                </a:path>
              </a:pathLst>
            </a:custGeom>
            <a:ln w="28574">
              <a:solidFill>
                <a:srgbClr val="737373"/>
              </a:solidFill>
            </a:ln>
          </p:spPr>
          <p:txBody>
            <a:bodyPr wrap="square" lIns="0" tIns="0" rIns="0" bIns="0" rtlCol="0"/>
            <a:lstStyle/>
            <a:p>
              <a:endParaRPr/>
            </a:p>
          </p:txBody>
        </p:sp>
        <p:sp>
          <p:nvSpPr>
            <p:cNvPr id="8" name="object 8"/>
            <p:cNvSpPr/>
            <p:nvPr/>
          </p:nvSpPr>
          <p:spPr>
            <a:xfrm>
              <a:off x="7882001" y="3681348"/>
              <a:ext cx="1990725" cy="1981200"/>
            </a:xfrm>
            <a:custGeom>
              <a:avLst/>
              <a:gdLst/>
              <a:ahLst/>
              <a:cxnLst/>
              <a:rect l="l" t="t" r="r" b="b"/>
              <a:pathLst>
                <a:path w="1990725" h="1981200">
                  <a:moveTo>
                    <a:pt x="995299" y="0"/>
                  </a:moveTo>
                  <a:lnTo>
                    <a:pt x="947068" y="1142"/>
                  </a:lnTo>
                  <a:lnTo>
                    <a:pt x="899430" y="4535"/>
                  </a:lnTo>
                  <a:lnTo>
                    <a:pt x="852437" y="10127"/>
                  </a:lnTo>
                  <a:lnTo>
                    <a:pt x="806143" y="17866"/>
                  </a:lnTo>
                  <a:lnTo>
                    <a:pt x="760597" y="27699"/>
                  </a:lnTo>
                  <a:lnTo>
                    <a:pt x="715853" y="39575"/>
                  </a:lnTo>
                  <a:lnTo>
                    <a:pt x="671964" y="53442"/>
                  </a:lnTo>
                  <a:lnTo>
                    <a:pt x="628979" y="69248"/>
                  </a:lnTo>
                  <a:lnTo>
                    <a:pt x="586953" y="86942"/>
                  </a:lnTo>
                  <a:lnTo>
                    <a:pt x="545937" y="106470"/>
                  </a:lnTo>
                  <a:lnTo>
                    <a:pt x="505983" y="127782"/>
                  </a:lnTo>
                  <a:lnTo>
                    <a:pt x="467143" y="150825"/>
                  </a:lnTo>
                  <a:lnTo>
                    <a:pt x="429470" y="175548"/>
                  </a:lnTo>
                  <a:lnTo>
                    <a:pt x="393014" y="201898"/>
                  </a:lnTo>
                  <a:lnTo>
                    <a:pt x="357830" y="229824"/>
                  </a:lnTo>
                  <a:lnTo>
                    <a:pt x="323968" y="259273"/>
                  </a:lnTo>
                  <a:lnTo>
                    <a:pt x="291480" y="290194"/>
                  </a:lnTo>
                  <a:lnTo>
                    <a:pt x="260420" y="322536"/>
                  </a:lnTo>
                  <a:lnTo>
                    <a:pt x="230838" y="356245"/>
                  </a:lnTo>
                  <a:lnTo>
                    <a:pt x="202787" y="391270"/>
                  </a:lnTo>
                  <a:lnTo>
                    <a:pt x="176319" y="427559"/>
                  </a:lnTo>
                  <a:lnTo>
                    <a:pt x="151487" y="465060"/>
                  </a:lnTo>
                  <a:lnTo>
                    <a:pt x="128342" y="503722"/>
                  </a:lnTo>
                  <a:lnTo>
                    <a:pt x="106936" y="543491"/>
                  </a:lnTo>
                  <a:lnTo>
                    <a:pt x="87321" y="584318"/>
                  </a:lnTo>
                  <a:lnTo>
                    <a:pt x="69550" y="626149"/>
                  </a:lnTo>
                  <a:lnTo>
                    <a:pt x="53674" y="668932"/>
                  </a:lnTo>
                  <a:lnTo>
                    <a:pt x="39747" y="712616"/>
                  </a:lnTo>
                  <a:lnTo>
                    <a:pt x="27819" y="757149"/>
                  </a:lnTo>
                  <a:lnTo>
                    <a:pt x="17943" y="802478"/>
                  </a:lnTo>
                  <a:lnTo>
                    <a:pt x="10171" y="848553"/>
                  </a:lnTo>
                  <a:lnTo>
                    <a:pt x="4555" y="895320"/>
                  </a:lnTo>
                  <a:lnTo>
                    <a:pt x="1147" y="942729"/>
                  </a:lnTo>
                  <a:lnTo>
                    <a:pt x="0" y="990726"/>
                  </a:lnTo>
                  <a:lnTo>
                    <a:pt x="1147" y="1038713"/>
                  </a:lnTo>
                  <a:lnTo>
                    <a:pt x="4555" y="1086110"/>
                  </a:lnTo>
                  <a:lnTo>
                    <a:pt x="10171" y="1132867"/>
                  </a:lnTo>
                  <a:lnTo>
                    <a:pt x="17943" y="1178930"/>
                  </a:lnTo>
                  <a:lnTo>
                    <a:pt x="27819" y="1224249"/>
                  </a:lnTo>
                  <a:lnTo>
                    <a:pt x="39747" y="1268770"/>
                  </a:lnTo>
                  <a:lnTo>
                    <a:pt x="53674" y="1312444"/>
                  </a:lnTo>
                  <a:lnTo>
                    <a:pt x="69550" y="1355216"/>
                  </a:lnTo>
                  <a:lnTo>
                    <a:pt x="87321" y="1397037"/>
                  </a:lnTo>
                  <a:lnTo>
                    <a:pt x="106936" y="1437853"/>
                  </a:lnTo>
                  <a:lnTo>
                    <a:pt x="128342" y="1477612"/>
                  </a:lnTo>
                  <a:lnTo>
                    <a:pt x="151487" y="1516264"/>
                  </a:lnTo>
                  <a:lnTo>
                    <a:pt x="176319" y="1553756"/>
                  </a:lnTo>
                  <a:lnTo>
                    <a:pt x="202787" y="1590035"/>
                  </a:lnTo>
                  <a:lnTo>
                    <a:pt x="230838" y="1625051"/>
                  </a:lnTo>
                  <a:lnTo>
                    <a:pt x="260420" y="1658751"/>
                  </a:lnTo>
                  <a:lnTo>
                    <a:pt x="291480" y="1691084"/>
                  </a:lnTo>
                  <a:lnTo>
                    <a:pt x="323968" y="1721997"/>
                  </a:lnTo>
                  <a:lnTo>
                    <a:pt x="357830" y="1751438"/>
                  </a:lnTo>
                  <a:lnTo>
                    <a:pt x="393014" y="1779357"/>
                  </a:lnTo>
                  <a:lnTo>
                    <a:pt x="429470" y="1805700"/>
                  </a:lnTo>
                  <a:lnTo>
                    <a:pt x="467143" y="1830416"/>
                  </a:lnTo>
                  <a:lnTo>
                    <a:pt x="505983" y="1853453"/>
                  </a:lnTo>
                  <a:lnTo>
                    <a:pt x="545937" y="1874758"/>
                  </a:lnTo>
                  <a:lnTo>
                    <a:pt x="586953" y="1894282"/>
                  </a:lnTo>
                  <a:lnTo>
                    <a:pt x="628979" y="1911970"/>
                  </a:lnTo>
                  <a:lnTo>
                    <a:pt x="671964" y="1927772"/>
                  </a:lnTo>
                  <a:lnTo>
                    <a:pt x="715853" y="1941635"/>
                  </a:lnTo>
                  <a:lnTo>
                    <a:pt x="760597" y="1953508"/>
                  </a:lnTo>
                  <a:lnTo>
                    <a:pt x="806143" y="1963339"/>
                  </a:lnTo>
                  <a:lnTo>
                    <a:pt x="852437" y="1971075"/>
                  </a:lnTo>
                  <a:lnTo>
                    <a:pt x="899430" y="1976665"/>
                  </a:lnTo>
                  <a:lnTo>
                    <a:pt x="947068" y="1980057"/>
                  </a:lnTo>
                  <a:lnTo>
                    <a:pt x="995299" y="1981200"/>
                  </a:lnTo>
                  <a:lnTo>
                    <a:pt x="1043530" y="1980057"/>
                  </a:lnTo>
                  <a:lnTo>
                    <a:pt x="1091168" y="1976665"/>
                  </a:lnTo>
                  <a:lnTo>
                    <a:pt x="1138162" y="1971075"/>
                  </a:lnTo>
                  <a:lnTo>
                    <a:pt x="1184459" y="1963339"/>
                  </a:lnTo>
                  <a:lnTo>
                    <a:pt x="1230007" y="1953508"/>
                  </a:lnTo>
                  <a:lnTo>
                    <a:pt x="1274754" y="1941635"/>
                  </a:lnTo>
                  <a:lnTo>
                    <a:pt x="1318647" y="1927772"/>
                  </a:lnTo>
                  <a:lnTo>
                    <a:pt x="1361635" y="1911970"/>
                  </a:lnTo>
                  <a:lnTo>
                    <a:pt x="1403666" y="1894282"/>
                  </a:lnTo>
                  <a:lnTo>
                    <a:pt x="1444686" y="1874758"/>
                  </a:lnTo>
                  <a:lnTo>
                    <a:pt x="1484645" y="1853453"/>
                  </a:lnTo>
                  <a:lnTo>
                    <a:pt x="1523490" y="1830416"/>
                  </a:lnTo>
                  <a:lnTo>
                    <a:pt x="1561169" y="1805700"/>
                  </a:lnTo>
                  <a:lnTo>
                    <a:pt x="1597629" y="1779357"/>
                  </a:lnTo>
                  <a:lnTo>
                    <a:pt x="1632820" y="1751438"/>
                  </a:lnTo>
                  <a:lnTo>
                    <a:pt x="1666687" y="1721997"/>
                  </a:lnTo>
                  <a:lnTo>
                    <a:pt x="1699180" y="1691084"/>
                  </a:lnTo>
                  <a:lnTo>
                    <a:pt x="1730246" y="1658751"/>
                  </a:lnTo>
                  <a:lnTo>
                    <a:pt x="1759834" y="1625051"/>
                  </a:lnTo>
                  <a:lnTo>
                    <a:pt x="1787890" y="1590035"/>
                  </a:lnTo>
                  <a:lnTo>
                    <a:pt x="1814363" y="1553756"/>
                  </a:lnTo>
                  <a:lnTo>
                    <a:pt x="1839201" y="1516264"/>
                  </a:lnTo>
                  <a:lnTo>
                    <a:pt x="1862351" y="1477612"/>
                  </a:lnTo>
                  <a:lnTo>
                    <a:pt x="1883762" y="1437853"/>
                  </a:lnTo>
                  <a:lnTo>
                    <a:pt x="1903381" y="1397037"/>
                  </a:lnTo>
                  <a:lnTo>
                    <a:pt x="1921156" y="1355216"/>
                  </a:lnTo>
                  <a:lnTo>
                    <a:pt x="1937036" y="1312444"/>
                  </a:lnTo>
                  <a:lnTo>
                    <a:pt x="1950967" y="1268770"/>
                  </a:lnTo>
                  <a:lnTo>
                    <a:pt x="1962898" y="1224249"/>
                  </a:lnTo>
                  <a:lnTo>
                    <a:pt x="1972776" y="1178930"/>
                  </a:lnTo>
                  <a:lnTo>
                    <a:pt x="1980550" y="1132867"/>
                  </a:lnTo>
                  <a:lnTo>
                    <a:pt x="1986168" y="1086110"/>
                  </a:lnTo>
                  <a:lnTo>
                    <a:pt x="1989577" y="1038713"/>
                  </a:lnTo>
                  <a:lnTo>
                    <a:pt x="1990725" y="990726"/>
                  </a:lnTo>
                  <a:lnTo>
                    <a:pt x="1989577" y="942729"/>
                  </a:lnTo>
                  <a:lnTo>
                    <a:pt x="1986168" y="895320"/>
                  </a:lnTo>
                  <a:lnTo>
                    <a:pt x="1980550" y="848553"/>
                  </a:lnTo>
                  <a:lnTo>
                    <a:pt x="1972776" y="802478"/>
                  </a:lnTo>
                  <a:lnTo>
                    <a:pt x="1962898" y="757149"/>
                  </a:lnTo>
                  <a:lnTo>
                    <a:pt x="1950967" y="712616"/>
                  </a:lnTo>
                  <a:lnTo>
                    <a:pt x="1937036" y="668932"/>
                  </a:lnTo>
                  <a:lnTo>
                    <a:pt x="1921156" y="626149"/>
                  </a:lnTo>
                  <a:lnTo>
                    <a:pt x="1903381" y="584318"/>
                  </a:lnTo>
                  <a:lnTo>
                    <a:pt x="1883762" y="543491"/>
                  </a:lnTo>
                  <a:lnTo>
                    <a:pt x="1862351" y="503722"/>
                  </a:lnTo>
                  <a:lnTo>
                    <a:pt x="1839201" y="465060"/>
                  </a:lnTo>
                  <a:lnTo>
                    <a:pt x="1814363" y="427559"/>
                  </a:lnTo>
                  <a:lnTo>
                    <a:pt x="1787890" y="391270"/>
                  </a:lnTo>
                  <a:lnTo>
                    <a:pt x="1759834" y="356245"/>
                  </a:lnTo>
                  <a:lnTo>
                    <a:pt x="1730246" y="322536"/>
                  </a:lnTo>
                  <a:lnTo>
                    <a:pt x="1699180" y="290195"/>
                  </a:lnTo>
                  <a:lnTo>
                    <a:pt x="1666687" y="259273"/>
                  </a:lnTo>
                  <a:lnTo>
                    <a:pt x="1632820" y="229824"/>
                  </a:lnTo>
                  <a:lnTo>
                    <a:pt x="1597629" y="201898"/>
                  </a:lnTo>
                  <a:lnTo>
                    <a:pt x="1561169" y="175548"/>
                  </a:lnTo>
                  <a:lnTo>
                    <a:pt x="1523490" y="150825"/>
                  </a:lnTo>
                  <a:lnTo>
                    <a:pt x="1484645" y="127782"/>
                  </a:lnTo>
                  <a:lnTo>
                    <a:pt x="1444686" y="106470"/>
                  </a:lnTo>
                  <a:lnTo>
                    <a:pt x="1403666" y="86942"/>
                  </a:lnTo>
                  <a:lnTo>
                    <a:pt x="1361635" y="69248"/>
                  </a:lnTo>
                  <a:lnTo>
                    <a:pt x="1318647" y="53442"/>
                  </a:lnTo>
                  <a:lnTo>
                    <a:pt x="1274754" y="39575"/>
                  </a:lnTo>
                  <a:lnTo>
                    <a:pt x="1230007" y="27699"/>
                  </a:lnTo>
                  <a:lnTo>
                    <a:pt x="1184459" y="17866"/>
                  </a:lnTo>
                  <a:lnTo>
                    <a:pt x="1138162" y="10127"/>
                  </a:lnTo>
                  <a:lnTo>
                    <a:pt x="1091168" y="4535"/>
                  </a:lnTo>
                  <a:lnTo>
                    <a:pt x="1043530" y="1142"/>
                  </a:lnTo>
                  <a:lnTo>
                    <a:pt x="995299" y="0"/>
                  </a:lnTo>
                  <a:close/>
                </a:path>
              </a:pathLst>
            </a:custGeom>
            <a:ln w="47625">
              <a:solidFill>
                <a:srgbClr val="FFCE08"/>
              </a:solidFill>
            </a:ln>
          </p:spPr>
          <p:txBody>
            <a:bodyPr wrap="square" lIns="0" tIns="0" rIns="0" bIns="0" rtlCol="0"/>
            <a:lstStyle/>
            <a:p>
              <a:endParaRPr/>
            </a:p>
          </p:txBody>
        </p:sp>
        <p:sp>
          <p:nvSpPr>
            <p:cNvPr id="9" name="object 9"/>
            <p:cNvSpPr/>
            <p:nvPr/>
          </p:nvSpPr>
          <p:spPr>
            <a:xfrm>
              <a:off x="2019300" y="3905249"/>
              <a:ext cx="1524000" cy="1524000"/>
            </a:xfrm>
            <a:custGeom>
              <a:avLst/>
              <a:gdLst/>
              <a:ahLst/>
              <a:cxnLst/>
              <a:rect l="l" t="t" r="r" b="b"/>
              <a:pathLst>
                <a:path w="1524000" h="1524000">
                  <a:moveTo>
                    <a:pt x="762000" y="0"/>
                  </a:moveTo>
                  <a:lnTo>
                    <a:pt x="713805" y="1498"/>
                  </a:lnTo>
                  <a:lnTo>
                    <a:pt x="666409" y="5936"/>
                  </a:lnTo>
                  <a:lnTo>
                    <a:pt x="619898" y="13223"/>
                  </a:lnTo>
                  <a:lnTo>
                    <a:pt x="574363" y="23269"/>
                  </a:lnTo>
                  <a:lnTo>
                    <a:pt x="529893" y="35987"/>
                  </a:lnTo>
                  <a:lnTo>
                    <a:pt x="486577" y="51286"/>
                  </a:lnTo>
                  <a:lnTo>
                    <a:pt x="444504" y="69078"/>
                  </a:lnTo>
                  <a:lnTo>
                    <a:pt x="403763" y="89272"/>
                  </a:lnTo>
                  <a:lnTo>
                    <a:pt x="364444" y="111781"/>
                  </a:lnTo>
                  <a:lnTo>
                    <a:pt x="326636" y="136514"/>
                  </a:lnTo>
                  <a:lnTo>
                    <a:pt x="290429" y="163383"/>
                  </a:lnTo>
                  <a:lnTo>
                    <a:pt x="255910" y="192298"/>
                  </a:lnTo>
                  <a:lnTo>
                    <a:pt x="223170" y="223170"/>
                  </a:lnTo>
                  <a:lnTo>
                    <a:pt x="192298" y="255910"/>
                  </a:lnTo>
                  <a:lnTo>
                    <a:pt x="163383" y="290429"/>
                  </a:lnTo>
                  <a:lnTo>
                    <a:pt x="136514" y="326636"/>
                  </a:lnTo>
                  <a:lnTo>
                    <a:pt x="111781" y="364444"/>
                  </a:lnTo>
                  <a:lnTo>
                    <a:pt x="89272" y="403763"/>
                  </a:lnTo>
                  <a:lnTo>
                    <a:pt x="69078" y="444504"/>
                  </a:lnTo>
                  <a:lnTo>
                    <a:pt x="51286" y="486577"/>
                  </a:lnTo>
                  <a:lnTo>
                    <a:pt x="35987" y="529893"/>
                  </a:lnTo>
                  <a:lnTo>
                    <a:pt x="23269" y="574363"/>
                  </a:lnTo>
                  <a:lnTo>
                    <a:pt x="13223" y="619898"/>
                  </a:lnTo>
                  <a:lnTo>
                    <a:pt x="5936" y="666409"/>
                  </a:lnTo>
                  <a:lnTo>
                    <a:pt x="1498" y="713805"/>
                  </a:lnTo>
                  <a:lnTo>
                    <a:pt x="0" y="762000"/>
                  </a:lnTo>
                  <a:lnTo>
                    <a:pt x="1498" y="810194"/>
                  </a:lnTo>
                  <a:lnTo>
                    <a:pt x="5936" y="857590"/>
                  </a:lnTo>
                  <a:lnTo>
                    <a:pt x="13223" y="904101"/>
                  </a:lnTo>
                  <a:lnTo>
                    <a:pt x="23269" y="949636"/>
                  </a:lnTo>
                  <a:lnTo>
                    <a:pt x="35987" y="994106"/>
                  </a:lnTo>
                  <a:lnTo>
                    <a:pt x="51286" y="1037422"/>
                  </a:lnTo>
                  <a:lnTo>
                    <a:pt x="69078" y="1079495"/>
                  </a:lnTo>
                  <a:lnTo>
                    <a:pt x="89272" y="1120236"/>
                  </a:lnTo>
                  <a:lnTo>
                    <a:pt x="111781" y="1159555"/>
                  </a:lnTo>
                  <a:lnTo>
                    <a:pt x="136514" y="1197363"/>
                  </a:lnTo>
                  <a:lnTo>
                    <a:pt x="163383" y="1233570"/>
                  </a:lnTo>
                  <a:lnTo>
                    <a:pt x="192298" y="1268089"/>
                  </a:lnTo>
                  <a:lnTo>
                    <a:pt x="223170" y="1300829"/>
                  </a:lnTo>
                  <a:lnTo>
                    <a:pt x="255910" y="1331701"/>
                  </a:lnTo>
                  <a:lnTo>
                    <a:pt x="290429" y="1360616"/>
                  </a:lnTo>
                  <a:lnTo>
                    <a:pt x="326636" y="1387485"/>
                  </a:lnTo>
                  <a:lnTo>
                    <a:pt x="364444" y="1412218"/>
                  </a:lnTo>
                  <a:lnTo>
                    <a:pt x="403763" y="1434727"/>
                  </a:lnTo>
                  <a:lnTo>
                    <a:pt x="444504" y="1454921"/>
                  </a:lnTo>
                  <a:lnTo>
                    <a:pt x="486577" y="1472713"/>
                  </a:lnTo>
                  <a:lnTo>
                    <a:pt x="529893" y="1488012"/>
                  </a:lnTo>
                  <a:lnTo>
                    <a:pt x="574363" y="1500730"/>
                  </a:lnTo>
                  <a:lnTo>
                    <a:pt x="619898" y="1510776"/>
                  </a:lnTo>
                  <a:lnTo>
                    <a:pt x="666409" y="1518063"/>
                  </a:lnTo>
                  <a:lnTo>
                    <a:pt x="713805" y="1522501"/>
                  </a:lnTo>
                  <a:lnTo>
                    <a:pt x="762000" y="1524000"/>
                  </a:lnTo>
                  <a:lnTo>
                    <a:pt x="810194" y="1522501"/>
                  </a:lnTo>
                  <a:lnTo>
                    <a:pt x="857590" y="1518063"/>
                  </a:lnTo>
                  <a:lnTo>
                    <a:pt x="904101" y="1510776"/>
                  </a:lnTo>
                  <a:lnTo>
                    <a:pt x="949636" y="1500730"/>
                  </a:lnTo>
                  <a:lnTo>
                    <a:pt x="994106" y="1488012"/>
                  </a:lnTo>
                  <a:lnTo>
                    <a:pt x="1037422" y="1472713"/>
                  </a:lnTo>
                  <a:lnTo>
                    <a:pt x="1079495" y="1454921"/>
                  </a:lnTo>
                  <a:lnTo>
                    <a:pt x="1120236" y="1434727"/>
                  </a:lnTo>
                  <a:lnTo>
                    <a:pt x="1159555" y="1412218"/>
                  </a:lnTo>
                  <a:lnTo>
                    <a:pt x="1197363" y="1387485"/>
                  </a:lnTo>
                  <a:lnTo>
                    <a:pt x="1233570" y="1360616"/>
                  </a:lnTo>
                  <a:lnTo>
                    <a:pt x="1268089" y="1331701"/>
                  </a:lnTo>
                  <a:lnTo>
                    <a:pt x="1300829" y="1300829"/>
                  </a:lnTo>
                  <a:lnTo>
                    <a:pt x="1331701" y="1268089"/>
                  </a:lnTo>
                  <a:lnTo>
                    <a:pt x="1360616" y="1233570"/>
                  </a:lnTo>
                  <a:lnTo>
                    <a:pt x="1387485" y="1197363"/>
                  </a:lnTo>
                  <a:lnTo>
                    <a:pt x="1412218" y="1159555"/>
                  </a:lnTo>
                  <a:lnTo>
                    <a:pt x="1434727" y="1120236"/>
                  </a:lnTo>
                  <a:lnTo>
                    <a:pt x="1454921" y="1079495"/>
                  </a:lnTo>
                  <a:lnTo>
                    <a:pt x="1472713" y="1037422"/>
                  </a:lnTo>
                  <a:lnTo>
                    <a:pt x="1488012" y="994106"/>
                  </a:lnTo>
                  <a:lnTo>
                    <a:pt x="1500730" y="949636"/>
                  </a:lnTo>
                  <a:lnTo>
                    <a:pt x="1510776" y="904101"/>
                  </a:lnTo>
                  <a:lnTo>
                    <a:pt x="1518063" y="857590"/>
                  </a:lnTo>
                  <a:lnTo>
                    <a:pt x="1522501" y="810194"/>
                  </a:lnTo>
                  <a:lnTo>
                    <a:pt x="1524000" y="762000"/>
                  </a:lnTo>
                  <a:lnTo>
                    <a:pt x="1522501" y="713805"/>
                  </a:lnTo>
                  <a:lnTo>
                    <a:pt x="1518063" y="666409"/>
                  </a:lnTo>
                  <a:lnTo>
                    <a:pt x="1510776" y="619898"/>
                  </a:lnTo>
                  <a:lnTo>
                    <a:pt x="1500730" y="574363"/>
                  </a:lnTo>
                  <a:lnTo>
                    <a:pt x="1488012" y="529893"/>
                  </a:lnTo>
                  <a:lnTo>
                    <a:pt x="1472713" y="486577"/>
                  </a:lnTo>
                  <a:lnTo>
                    <a:pt x="1454921" y="444504"/>
                  </a:lnTo>
                  <a:lnTo>
                    <a:pt x="1434727" y="403763"/>
                  </a:lnTo>
                  <a:lnTo>
                    <a:pt x="1412218" y="364444"/>
                  </a:lnTo>
                  <a:lnTo>
                    <a:pt x="1387485" y="326636"/>
                  </a:lnTo>
                  <a:lnTo>
                    <a:pt x="1360616" y="290429"/>
                  </a:lnTo>
                  <a:lnTo>
                    <a:pt x="1331701" y="255910"/>
                  </a:lnTo>
                  <a:lnTo>
                    <a:pt x="1300829" y="223170"/>
                  </a:lnTo>
                  <a:lnTo>
                    <a:pt x="1268089" y="192298"/>
                  </a:lnTo>
                  <a:lnTo>
                    <a:pt x="1233570" y="163383"/>
                  </a:lnTo>
                  <a:lnTo>
                    <a:pt x="1197363" y="136514"/>
                  </a:lnTo>
                  <a:lnTo>
                    <a:pt x="1159555" y="111781"/>
                  </a:lnTo>
                  <a:lnTo>
                    <a:pt x="1120236" y="89272"/>
                  </a:lnTo>
                  <a:lnTo>
                    <a:pt x="1079495" y="69078"/>
                  </a:lnTo>
                  <a:lnTo>
                    <a:pt x="1037422" y="51286"/>
                  </a:lnTo>
                  <a:lnTo>
                    <a:pt x="994106" y="35987"/>
                  </a:lnTo>
                  <a:lnTo>
                    <a:pt x="949636" y="23269"/>
                  </a:lnTo>
                  <a:lnTo>
                    <a:pt x="904101" y="13223"/>
                  </a:lnTo>
                  <a:lnTo>
                    <a:pt x="857590" y="5936"/>
                  </a:lnTo>
                  <a:lnTo>
                    <a:pt x="810194" y="1498"/>
                  </a:lnTo>
                  <a:lnTo>
                    <a:pt x="762000" y="0"/>
                  </a:lnTo>
                  <a:close/>
                </a:path>
              </a:pathLst>
            </a:custGeom>
            <a:ln w="19050">
              <a:solidFill>
                <a:srgbClr val="737373"/>
              </a:solidFill>
            </a:ln>
          </p:spPr>
          <p:txBody>
            <a:bodyPr wrap="square" lIns="0" tIns="0" rIns="0" bIns="0" rtlCol="0"/>
            <a:lstStyle/>
            <a:p>
              <a:endParaRPr/>
            </a:p>
          </p:txBody>
        </p:sp>
        <p:sp>
          <p:nvSpPr>
            <p:cNvPr id="10" name="object 10"/>
            <p:cNvSpPr/>
            <p:nvPr/>
          </p:nvSpPr>
          <p:spPr>
            <a:xfrm>
              <a:off x="1928876" y="3814825"/>
              <a:ext cx="1714500" cy="1714500"/>
            </a:xfrm>
            <a:custGeom>
              <a:avLst/>
              <a:gdLst/>
              <a:ahLst/>
              <a:cxnLst/>
              <a:rect l="l" t="t" r="r" b="b"/>
              <a:pathLst>
                <a:path w="1714500" h="1714500">
                  <a:moveTo>
                    <a:pt x="857250" y="0"/>
                  </a:moveTo>
                  <a:lnTo>
                    <a:pt x="808603" y="1357"/>
                  </a:lnTo>
                  <a:lnTo>
                    <a:pt x="760669" y="5379"/>
                  </a:lnTo>
                  <a:lnTo>
                    <a:pt x="713519" y="11995"/>
                  </a:lnTo>
                  <a:lnTo>
                    <a:pt x="667226" y="21133"/>
                  </a:lnTo>
                  <a:lnTo>
                    <a:pt x="621862" y="32719"/>
                  </a:lnTo>
                  <a:lnTo>
                    <a:pt x="577499" y="46681"/>
                  </a:lnTo>
                  <a:lnTo>
                    <a:pt x="534211" y="62947"/>
                  </a:lnTo>
                  <a:lnTo>
                    <a:pt x="492068" y="81445"/>
                  </a:lnTo>
                  <a:lnTo>
                    <a:pt x="451144" y="102102"/>
                  </a:lnTo>
                  <a:lnTo>
                    <a:pt x="411512" y="124846"/>
                  </a:lnTo>
                  <a:lnTo>
                    <a:pt x="373242" y="149604"/>
                  </a:lnTo>
                  <a:lnTo>
                    <a:pt x="336408" y="176305"/>
                  </a:lnTo>
                  <a:lnTo>
                    <a:pt x="301082" y="204875"/>
                  </a:lnTo>
                  <a:lnTo>
                    <a:pt x="267336" y="235243"/>
                  </a:lnTo>
                  <a:lnTo>
                    <a:pt x="235243" y="267336"/>
                  </a:lnTo>
                  <a:lnTo>
                    <a:pt x="204875" y="301082"/>
                  </a:lnTo>
                  <a:lnTo>
                    <a:pt x="176305" y="336408"/>
                  </a:lnTo>
                  <a:lnTo>
                    <a:pt x="149604" y="373242"/>
                  </a:lnTo>
                  <a:lnTo>
                    <a:pt x="124846" y="411512"/>
                  </a:lnTo>
                  <a:lnTo>
                    <a:pt x="102102" y="451144"/>
                  </a:lnTo>
                  <a:lnTo>
                    <a:pt x="81445" y="492068"/>
                  </a:lnTo>
                  <a:lnTo>
                    <a:pt x="62947" y="534211"/>
                  </a:lnTo>
                  <a:lnTo>
                    <a:pt x="46681" y="577499"/>
                  </a:lnTo>
                  <a:lnTo>
                    <a:pt x="32719" y="621862"/>
                  </a:lnTo>
                  <a:lnTo>
                    <a:pt x="21133" y="667226"/>
                  </a:lnTo>
                  <a:lnTo>
                    <a:pt x="11995" y="713519"/>
                  </a:lnTo>
                  <a:lnTo>
                    <a:pt x="5379" y="760669"/>
                  </a:lnTo>
                  <a:lnTo>
                    <a:pt x="1357" y="808603"/>
                  </a:lnTo>
                  <a:lnTo>
                    <a:pt x="0" y="857250"/>
                  </a:lnTo>
                  <a:lnTo>
                    <a:pt x="1357" y="905883"/>
                  </a:lnTo>
                  <a:lnTo>
                    <a:pt x="5379" y="953806"/>
                  </a:lnTo>
                  <a:lnTo>
                    <a:pt x="11995" y="1000944"/>
                  </a:lnTo>
                  <a:lnTo>
                    <a:pt x="21133" y="1047227"/>
                  </a:lnTo>
                  <a:lnTo>
                    <a:pt x="32719" y="1092582"/>
                  </a:lnTo>
                  <a:lnTo>
                    <a:pt x="46681" y="1136936"/>
                  </a:lnTo>
                  <a:lnTo>
                    <a:pt x="62947" y="1180217"/>
                  </a:lnTo>
                  <a:lnTo>
                    <a:pt x="81445" y="1222352"/>
                  </a:lnTo>
                  <a:lnTo>
                    <a:pt x="102102" y="1263269"/>
                  </a:lnTo>
                  <a:lnTo>
                    <a:pt x="124846" y="1302896"/>
                  </a:lnTo>
                  <a:lnTo>
                    <a:pt x="149604" y="1341161"/>
                  </a:lnTo>
                  <a:lnTo>
                    <a:pt x="176305" y="1377990"/>
                  </a:lnTo>
                  <a:lnTo>
                    <a:pt x="204875" y="1413312"/>
                  </a:lnTo>
                  <a:lnTo>
                    <a:pt x="235243" y="1447053"/>
                  </a:lnTo>
                  <a:lnTo>
                    <a:pt x="267336" y="1479143"/>
                  </a:lnTo>
                  <a:lnTo>
                    <a:pt x="301082" y="1509508"/>
                  </a:lnTo>
                  <a:lnTo>
                    <a:pt x="336408" y="1538076"/>
                  </a:lnTo>
                  <a:lnTo>
                    <a:pt x="373242" y="1564775"/>
                  </a:lnTo>
                  <a:lnTo>
                    <a:pt x="411512" y="1589531"/>
                  </a:lnTo>
                  <a:lnTo>
                    <a:pt x="451144" y="1612274"/>
                  </a:lnTo>
                  <a:lnTo>
                    <a:pt x="492068" y="1632930"/>
                  </a:lnTo>
                  <a:lnTo>
                    <a:pt x="534211" y="1651427"/>
                  </a:lnTo>
                  <a:lnTo>
                    <a:pt x="577499" y="1667692"/>
                  </a:lnTo>
                  <a:lnTo>
                    <a:pt x="621862" y="1681654"/>
                  </a:lnTo>
                  <a:lnTo>
                    <a:pt x="667226" y="1693240"/>
                  </a:lnTo>
                  <a:lnTo>
                    <a:pt x="713519" y="1702377"/>
                  </a:lnTo>
                  <a:lnTo>
                    <a:pt x="760669" y="1708993"/>
                  </a:lnTo>
                  <a:lnTo>
                    <a:pt x="808603" y="1713016"/>
                  </a:lnTo>
                  <a:lnTo>
                    <a:pt x="857250" y="1714373"/>
                  </a:lnTo>
                  <a:lnTo>
                    <a:pt x="905884" y="1713016"/>
                  </a:lnTo>
                  <a:lnTo>
                    <a:pt x="953807" y="1708993"/>
                  </a:lnTo>
                  <a:lnTo>
                    <a:pt x="1000948" y="1702377"/>
                  </a:lnTo>
                  <a:lnTo>
                    <a:pt x="1047234" y="1693240"/>
                  </a:lnTo>
                  <a:lnTo>
                    <a:pt x="1092592" y="1681654"/>
                  </a:lnTo>
                  <a:lnTo>
                    <a:pt x="1136950" y="1667692"/>
                  </a:lnTo>
                  <a:lnTo>
                    <a:pt x="1180235" y="1651427"/>
                  </a:lnTo>
                  <a:lnTo>
                    <a:pt x="1222376" y="1632930"/>
                  </a:lnTo>
                  <a:lnTo>
                    <a:pt x="1263298" y="1612274"/>
                  </a:lnTo>
                  <a:lnTo>
                    <a:pt x="1302931" y="1589531"/>
                  </a:lnTo>
                  <a:lnTo>
                    <a:pt x="1341201" y="1564775"/>
                  </a:lnTo>
                  <a:lnTo>
                    <a:pt x="1378037" y="1538076"/>
                  </a:lnTo>
                  <a:lnTo>
                    <a:pt x="1413365" y="1509508"/>
                  </a:lnTo>
                  <a:lnTo>
                    <a:pt x="1447114" y="1479143"/>
                  </a:lnTo>
                  <a:lnTo>
                    <a:pt x="1479210" y="1447053"/>
                  </a:lnTo>
                  <a:lnTo>
                    <a:pt x="1509581" y="1413312"/>
                  </a:lnTo>
                  <a:lnTo>
                    <a:pt x="1538156" y="1377990"/>
                  </a:lnTo>
                  <a:lnTo>
                    <a:pt x="1564861" y="1341161"/>
                  </a:lnTo>
                  <a:lnTo>
                    <a:pt x="1589624" y="1302896"/>
                  </a:lnTo>
                  <a:lnTo>
                    <a:pt x="1612372" y="1263269"/>
                  </a:lnTo>
                  <a:lnTo>
                    <a:pt x="1633033" y="1222352"/>
                  </a:lnTo>
                  <a:lnTo>
                    <a:pt x="1651535" y="1180217"/>
                  </a:lnTo>
                  <a:lnTo>
                    <a:pt x="1667805" y="1136936"/>
                  </a:lnTo>
                  <a:lnTo>
                    <a:pt x="1681771" y="1092582"/>
                  </a:lnTo>
                  <a:lnTo>
                    <a:pt x="1693360" y="1047227"/>
                  </a:lnTo>
                  <a:lnTo>
                    <a:pt x="1702500" y="1000944"/>
                  </a:lnTo>
                  <a:lnTo>
                    <a:pt x="1709118" y="953806"/>
                  </a:lnTo>
                  <a:lnTo>
                    <a:pt x="1713142" y="905883"/>
                  </a:lnTo>
                  <a:lnTo>
                    <a:pt x="1714500" y="857250"/>
                  </a:lnTo>
                  <a:lnTo>
                    <a:pt x="1713142" y="808603"/>
                  </a:lnTo>
                  <a:lnTo>
                    <a:pt x="1709118" y="760669"/>
                  </a:lnTo>
                  <a:lnTo>
                    <a:pt x="1702500" y="713519"/>
                  </a:lnTo>
                  <a:lnTo>
                    <a:pt x="1693360" y="667226"/>
                  </a:lnTo>
                  <a:lnTo>
                    <a:pt x="1681771" y="621862"/>
                  </a:lnTo>
                  <a:lnTo>
                    <a:pt x="1667805" y="577499"/>
                  </a:lnTo>
                  <a:lnTo>
                    <a:pt x="1651535" y="534211"/>
                  </a:lnTo>
                  <a:lnTo>
                    <a:pt x="1633033" y="492068"/>
                  </a:lnTo>
                  <a:lnTo>
                    <a:pt x="1612372" y="451144"/>
                  </a:lnTo>
                  <a:lnTo>
                    <a:pt x="1589624" y="411512"/>
                  </a:lnTo>
                  <a:lnTo>
                    <a:pt x="1564861" y="373242"/>
                  </a:lnTo>
                  <a:lnTo>
                    <a:pt x="1538156" y="336408"/>
                  </a:lnTo>
                  <a:lnTo>
                    <a:pt x="1509581" y="301082"/>
                  </a:lnTo>
                  <a:lnTo>
                    <a:pt x="1479210" y="267336"/>
                  </a:lnTo>
                  <a:lnTo>
                    <a:pt x="1447114" y="235243"/>
                  </a:lnTo>
                  <a:lnTo>
                    <a:pt x="1413365" y="204875"/>
                  </a:lnTo>
                  <a:lnTo>
                    <a:pt x="1378037" y="176305"/>
                  </a:lnTo>
                  <a:lnTo>
                    <a:pt x="1341201" y="149604"/>
                  </a:lnTo>
                  <a:lnTo>
                    <a:pt x="1302931" y="124846"/>
                  </a:lnTo>
                  <a:lnTo>
                    <a:pt x="1263298" y="102102"/>
                  </a:lnTo>
                  <a:lnTo>
                    <a:pt x="1222376" y="81445"/>
                  </a:lnTo>
                  <a:lnTo>
                    <a:pt x="1180235" y="62947"/>
                  </a:lnTo>
                  <a:lnTo>
                    <a:pt x="1136950" y="46681"/>
                  </a:lnTo>
                  <a:lnTo>
                    <a:pt x="1092592" y="32719"/>
                  </a:lnTo>
                  <a:lnTo>
                    <a:pt x="1047234" y="21133"/>
                  </a:lnTo>
                  <a:lnTo>
                    <a:pt x="1000948" y="11995"/>
                  </a:lnTo>
                  <a:lnTo>
                    <a:pt x="953807" y="5379"/>
                  </a:lnTo>
                  <a:lnTo>
                    <a:pt x="905884" y="1357"/>
                  </a:lnTo>
                  <a:lnTo>
                    <a:pt x="857250" y="0"/>
                  </a:lnTo>
                  <a:close/>
                </a:path>
              </a:pathLst>
            </a:custGeom>
            <a:ln w="28574">
              <a:solidFill>
                <a:srgbClr val="737373"/>
              </a:solidFill>
            </a:ln>
          </p:spPr>
          <p:txBody>
            <a:bodyPr wrap="square" lIns="0" tIns="0" rIns="0" bIns="0" rtlCol="0"/>
            <a:lstStyle/>
            <a:p>
              <a:endParaRPr/>
            </a:p>
          </p:txBody>
        </p:sp>
        <p:sp>
          <p:nvSpPr>
            <p:cNvPr id="11" name="object 11"/>
            <p:cNvSpPr/>
            <p:nvPr/>
          </p:nvSpPr>
          <p:spPr>
            <a:xfrm>
              <a:off x="1795526" y="3681348"/>
              <a:ext cx="1981200" cy="1981200"/>
            </a:xfrm>
            <a:custGeom>
              <a:avLst/>
              <a:gdLst/>
              <a:ahLst/>
              <a:cxnLst/>
              <a:rect l="l" t="t" r="r" b="b"/>
              <a:pathLst>
                <a:path w="1981200" h="1981200">
                  <a:moveTo>
                    <a:pt x="990600" y="0"/>
                  </a:moveTo>
                  <a:lnTo>
                    <a:pt x="942602" y="1142"/>
                  </a:lnTo>
                  <a:lnTo>
                    <a:pt x="895195" y="4535"/>
                  </a:lnTo>
                  <a:lnTo>
                    <a:pt x="848429" y="10127"/>
                  </a:lnTo>
                  <a:lnTo>
                    <a:pt x="802356" y="17866"/>
                  </a:lnTo>
                  <a:lnTo>
                    <a:pt x="757029" y="27699"/>
                  </a:lnTo>
                  <a:lnTo>
                    <a:pt x="712499" y="39575"/>
                  </a:lnTo>
                  <a:lnTo>
                    <a:pt x="668819" y="53442"/>
                  </a:lnTo>
                  <a:lnTo>
                    <a:pt x="626039" y="69248"/>
                  </a:lnTo>
                  <a:lnTo>
                    <a:pt x="584213" y="86942"/>
                  </a:lnTo>
                  <a:lnTo>
                    <a:pt x="543391" y="106470"/>
                  </a:lnTo>
                  <a:lnTo>
                    <a:pt x="503626" y="127782"/>
                  </a:lnTo>
                  <a:lnTo>
                    <a:pt x="464969" y="150825"/>
                  </a:lnTo>
                  <a:lnTo>
                    <a:pt x="427473" y="175548"/>
                  </a:lnTo>
                  <a:lnTo>
                    <a:pt x="391189" y="201898"/>
                  </a:lnTo>
                  <a:lnTo>
                    <a:pt x="356170" y="229824"/>
                  </a:lnTo>
                  <a:lnTo>
                    <a:pt x="322466" y="259273"/>
                  </a:lnTo>
                  <a:lnTo>
                    <a:pt x="290131" y="290194"/>
                  </a:lnTo>
                  <a:lnTo>
                    <a:pt x="259215" y="322536"/>
                  </a:lnTo>
                  <a:lnTo>
                    <a:pt x="229771" y="356245"/>
                  </a:lnTo>
                  <a:lnTo>
                    <a:pt x="201851" y="391270"/>
                  </a:lnTo>
                  <a:lnTo>
                    <a:pt x="175506" y="427559"/>
                  </a:lnTo>
                  <a:lnTo>
                    <a:pt x="150789" y="465060"/>
                  </a:lnTo>
                  <a:lnTo>
                    <a:pt x="127751" y="503722"/>
                  </a:lnTo>
                  <a:lnTo>
                    <a:pt x="106444" y="543491"/>
                  </a:lnTo>
                  <a:lnTo>
                    <a:pt x="86920" y="584318"/>
                  </a:lnTo>
                  <a:lnTo>
                    <a:pt x="69231" y="626149"/>
                  </a:lnTo>
                  <a:lnTo>
                    <a:pt x="53428" y="668932"/>
                  </a:lnTo>
                  <a:lnTo>
                    <a:pt x="39565" y="712616"/>
                  </a:lnTo>
                  <a:lnTo>
                    <a:pt x="27691" y="757149"/>
                  </a:lnTo>
                  <a:lnTo>
                    <a:pt x="17861" y="802478"/>
                  </a:lnTo>
                  <a:lnTo>
                    <a:pt x="10124" y="848553"/>
                  </a:lnTo>
                  <a:lnTo>
                    <a:pt x="4534" y="895320"/>
                  </a:lnTo>
                  <a:lnTo>
                    <a:pt x="1142" y="942729"/>
                  </a:lnTo>
                  <a:lnTo>
                    <a:pt x="0" y="990726"/>
                  </a:lnTo>
                  <a:lnTo>
                    <a:pt x="1142" y="1038713"/>
                  </a:lnTo>
                  <a:lnTo>
                    <a:pt x="4534" y="1086110"/>
                  </a:lnTo>
                  <a:lnTo>
                    <a:pt x="10124" y="1132867"/>
                  </a:lnTo>
                  <a:lnTo>
                    <a:pt x="17861" y="1178930"/>
                  </a:lnTo>
                  <a:lnTo>
                    <a:pt x="27691" y="1224249"/>
                  </a:lnTo>
                  <a:lnTo>
                    <a:pt x="39565" y="1268770"/>
                  </a:lnTo>
                  <a:lnTo>
                    <a:pt x="53428" y="1312444"/>
                  </a:lnTo>
                  <a:lnTo>
                    <a:pt x="69231" y="1355216"/>
                  </a:lnTo>
                  <a:lnTo>
                    <a:pt x="86920" y="1397037"/>
                  </a:lnTo>
                  <a:lnTo>
                    <a:pt x="106444" y="1437853"/>
                  </a:lnTo>
                  <a:lnTo>
                    <a:pt x="127751" y="1477612"/>
                  </a:lnTo>
                  <a:lnTo>
                    <a:pt x="150789" y="1516264"/>
                  </a:lnTo>
                  <a:lnTo>
                    <a:pt x="175506" y="1553756"/>
                  </a:lnTo>
                  <a:lnTo>
                    <a:pt x="201851" y="1590035"/>
                  </a:lnTo>
                  <a:lnTo>
                    <a:pt x="229771" y="1625051"/>
                  </a:lnTo>
                  <a:lnTo>
                    <a:pt x="259215" y="1658751"/>
                  </a:lnTo>
                  <a:lnTo>
                    <a:pt x="290131" y="1691084"/>
                  </a:lnTo>
                  <a:lnTo>
                    <a:pt x="322466" y="1721997"/>
                  </a:lnTo>
                  <a:lnTo>
                    <a:pt x="356170" y="1751438"/>
                  </a:lnTo>
                  <a:lnTo>
                    <a:pt x="391189" y="1779357"/>
                  </a:lnTo>
                  <a:lnTo>
                    <a:pt x="427473" y="1805700"/>
                  </a:lnTo>
                  <a:lnTo>
                    <a:pt x="464969" y="1830416"/>
                  </a:lnTo>
                  <a:lnTo>
                    <a:pt x="503626" y="1853453"/>
                  </a:lnTo>
                  <a:lnTo>
                    <a:pt x="543391" y="1874758"/>
                  </a:lnTo>
                  <a:lnTo>
                    <a:pt x="584213" y="1894282"/>
                  </a:lnTo>
                  <a:lnTo>
                    <a:pt x="626039" y="1911970"/>
                  </a:lnTo>
                  <a:lnTo>
                    <a:pt x="668819" y="1927772"/>
                  </a:lnTo>
                  <a:lnTo>
                    <a:pt x="712499" y="1941635"/>
                  </a:lnTo>
                  <a:lnTo>
                    <a:pt x="757029" y="1953508"/>
                  </a:lnTo>
                  <a:lnTo>
                    <a:pt x="802356" y="1963339"/>
                  </a:lnTo>
                  <a:lnTo>
                    <a:pt x="848429" y="1971075"/>
                  </a:lnTo>
                  <a:lnTo>
                    <a:pt x="895195" y="1976665"/>
                  </a:lnTo>
                  <a:lnTo>
                    <a:pt x="942602" y="1980057"/>
                  </a:lnTo>
                  <a:lnTo>
                    <a:pt x="990600" y="1981200"/>
                  </a:lnTo>
                  <a:lnTo>
                    <a:pt x="1038586" y="1980057"/>
                  </a:lnTo>
                  <a:lnTo>
                    <a:pt x="1085985" y="1976665"/>
                  </a:lnTo>
                  <a:lnTo>
                    <a:pt x="1132742" y="1971075"/>
                  </a:lnTo>
                  <a:lnTo>
                    <a:pt x="1178808" y="1963339"/>
                  </a:lnTo>
                  <a:lnTo>
                    <a:pt x="1224129" y="1953508"/>
                  </a:lnTo>
                  <a:lnTo>
                    <a:pt x="1268654" y="1941635"/>
                  </a:lnTo>
                  <a:lnTo>
                    <a:pt x="1312331" y="1927772"/>
                  </a:lnTo>
                  <a:lnTo>
                    <a:pt x="1355107" y="1911970"/>
                  </a:lnTo>
                  <a:lnTo>
                    <a:pt x="1396932" y="1894282"/>
                  </a:lnTo>
                  <a:lnTo>
                    <a:pt x="1437752" y="1874758"/>
                  </a:lnTo>
                  <a:lnTo>
                    <a:pt x="1477517" y="1853453"/>
                  </a:lnTo>
                  <a:lnTo>
                    <a:pt x="1516173" y="1830416"/>
                  </a:lnTo>
                  <a:lnTo>
                    <a:pt x="1553670" y="1805700"/>
                  </a:lnTo>
                  <a:lnTo>
                    <a:pt x="1589955" y="1779357"/>
                  </a:lnTo>
                  <a:lnTo>
                    <a:pt x="1624977" y="1751438"/>
                  </a:lnTo>
                  <a:lnTo>
                    <a:pt x="1658682" y="1721997"/>
                  </a:lnTo>
                  <a:lnTo>
                    <a:pt x="1691020" y="1691084"/>
                  </a:lnTo>
                  <a:lnTo>
                    <a:pt x="1721939" y="1658751"/>
                  </a:lnTo>
                  <a:lnTo>
                    <a:pt x="1751386" y="1625051"/>
                  </a:lnTo>
                  <a:lnTo>
                    <a:pt x="1779310" y="1590035"/>
                  </a:lnTo>
                  <a:lnTo>
                    <a:pt x="1805658" y="1553756"/>
                  </a:lnTo>
                  <a:lnTo>
                    <a:pt x="1830379" y="1516264"/>
                  </a:lnTo>
                  <a:lnTo>
                    <a:pt x="1853421" y="1477612"/>
                  </a:lnTo>
                  <a:lnTo>
                    <a:pt x="1874732" y="1437853"/>
                  </a:lnTo>
                  <a:lnTo>
                    <a:pt x="1894260" y="1397037"/>
                  </a:lnTo>
                  <a:lnTo>
                    <a:pt x="1911952" y="1355216"/>
                  </a:lnTo>
                  <a:lnTo>
                    <a:pt x="1927758" y="1312444"/>
                  </a:lnTo>
                  <a:lnTo>
                    <a:pt x="1941625" y="1268770"/>
                  </a:lnTo>
                  <a:lnTo>
                    <a:pt x="1953501" y="1224249"/>
                  </a:lnTo>
                  <a:lnTo>
                    <a:pt x="1963334" y="1178930"/>
                  </a:lnTo>
                  <a:lnTo>
                    <a:pt x="1971072" y="1132867"/>
                  </a:lnTo>
                  <a:lnTo>
                    <a:pt x="1976664" y="1086110"/>
                  </a:lnTo>
                  <a:lnTo>
                    <a:pt x="1980057" y="1038713"/>
                  </a:lnTo>
                  <a:lnTo>
                    <a:pt x="1981200" y="990726"/>
                  </a:lnTo>
                  <a:lnTo>
                    <a:pt x="1980057" y="942729"/>
                  </a:lnTo>
                  <a:lnTo>
                    <a:pt x="1976664" y="895320"/>
                  </a:lnTo>
                  <a:lnTo>
                    <a:pt x="1971072" y="848553"/>
                  </a:lnTo>
                  <a:lnTo>
                    <a:pt x="1963334" y="802478"/>
                  </a:lnTo>
                  <a:lnTo>
                    <a:pt x="1953501" y="757149"/>
                  </a:lnTo>
                  <a:lnTo>
                    <a:pt x="1941625" y="712616"/>
                  </a:lnTo>
                  <a:lnTo>
                    <a:pt x="1927758" y="668932"/>
                  </a:lnTo>
                  <a:lnTo>
                    <a:pt x="1911952" y="626149"/>
                  </a:lnTo>
                  <a:lnTo>
                    <a:pt x="1894260" y="584318"/>
                  </a:lnTo>
                  <a:lnTo>
                    <a:pt x="1874732" y="543491"/>
                  </a:lnTo>
                  <a:lnTo>
                    <a:pt x="1853421" y="503722"/>
                  </a:lnTo>
                  <a:lnTo>
                    <a:pt x="1830379" y="465060"/>
                  </a:lnTo>
                  <a:lnTo>
                    <a:pt x="1805658" y="427559"/>
                  </a:lnTo>
                  <a:lnTo>
                    <a:pt x="1779310" y="391270"/>
                  </a:lnTo>
                  <a:lnTo>
                    <a:pt x="1751386" y="356245"/>
                  </a:lnTo>
                  <a:lnTo>
                    <a:pt x="1721939" y="322536"/>
                  </a:lnTo>
                  <a:lnTo>
                    <a:pt x="1691020" y="290195"/>
                  </a:lnTo>
                  <a:lnTo>
                    <a:pt x="1658682" y="259273"/>
                  </a:lnTo>
                  <a:lnTo>
                    <a:pt x="1624977" y="229824"/>
                  </a:lnTo>
                  <a:lnTo>
                    <a:pt x="1589955" y="201898"/>
                  </a:lnTo>
                  <a:lnTo>
                    <a:pt x="1553670" y="175548"/>
                  </a:lnTo>
                  <a:lnTo>
                    <a:pt x="1516173" y="150825"/>
                  </a:lnTo>
                  <a:lnTo>
                    <a:pt x="1477517" y="127782"/>
                  </a:lnTo>
                  <a:lnTo>
                    <a:pt x="1437752" y="106470"/>
                  </a:lnTo>
                  <a:lnTo>
                    <a:pt x="1396932" y="86942"/>
                  </a:lnTo>
                  <a:lnTo>
                    <a:pt x="1355107" y="69248"/>
                  </a:lnTo>
                  <a:lnTo>
                    <a:pt x="1312331" y="53442"/>
                  </a:lnTo>
                  <a:lnTo>
                    <a:pt x="1268654" y="39575"/>
                  </a:lnTo>
                  <a:lnTo>
                    <a:pt x="1224129" y="27699"/>
                  </a:lnTo>
                  <a:lnTo>
                    <a:pt x="1178808" y="17866"/>
                  </a:lnTo>
                  <a:lnTo>
                    <a:pt x="1132742" y="10127"/>
                  </a:lnTo>
                  <a:lnTo>
                    <a:pt x="1085985" y="4535"/>
                  </a:lnTo>
                  <a:lnTo>
                    <a:pt x="1038586" y="1142"/>
                  </a:lnTo>
                  <a:lnTo>
                    <a:pt x="990600" y="0"/>
                  </a:lnTo>
                  <a:close/>
                </a:path>
              </a:pathLst>
            </a:custGeom>
            <a:ln w="47625">
              <a:solidFill>
                <a:srgbClr val="FFCE08"/>
              </a:solidFill>
            </a:ln>
          </p:spPr>
          <p:txBody>
            <a:bodyPr wrap="square" lIns="0" tIns="0" rIns="0" bIns="0" rtlCol="0"/>
            <a:lstStyle/>
            <a:p>
              <a:endParaRPr/>
            </a:p>
          </p:txBody>
        </p:sp>
        <p:sp>
          <p:nvSpPr>
            <p:cNvPr id="12" name="object 12"/>
            <p:cNvSpPr/>
            <p:nvPr/>
          </p:nvSpPr>
          <p:spPr>
            <a:xfrm>
              <a:off x="14201775" y="3905249"/>
              <a:ext cx="1524000" cy="1524000"/>
            </a:xfrm>
            <a:custGeom>
              <a:avLst/>
              <a:gdLst/>
              <a:ahLst/>
              <a:cxnLst/>
              <a:rect l="l" t="t" r="r" b="b"/>
              <a:pathLst>
                <a:path w="1524000" h="1524000">
                  <a:moveTo>
                    <a:pt x="762000" y="0"/>
                  </a:moveTo>
                  <a:lnTo>
                    <a:pt x="713805" y="1498"/>
                  </a:lnTo>
                  <a:lnTo>
                    <a:pt x="666409" y="5936"/>
                  </a:lnTo>
                  <a:lnTo>
                    <a:pt x="619898" y="13223"/>
                  </a:lnTo>
                  <a:lnTo>
                    <a:pt x="574363" y="23269"/>
                  </a:lnTo>
                  <a:lnTo>
                    <a:pt x="529893" y="35987"/>
                  </a:lnTo>
                  <a:lnTo>
                    <a:pt x="486577" y="51286"/>
                  </a:lnTo>
                  <a:lnTo>
                    <a:pt x="444504" y="69078"/>
                  </a:lnTo>
                  <a:lnTo>
                    <a:pt x="403763" y="89272"/>
                  </a:lnTo>
                  <a:lnTo>
                    <a:pt x="364444" y="111781"/>
                  </a:lnTo>
                  <a:lnTo>
                    <a:pt x="326636" y="136514"/>
                  </a:lnTo>
                  <a:lnTo>
                    <a:pt x="290429" y="163383"/>
                  </a:lnTo>
                  <a:lnTo>
                    <a:pt x="255910" y="192298"/>
                  </a:lnTo>
                  <a:lnTo>
                    <a:pt x="223170" y="223170"/>
                  </a:lnTo>
                  <a:lnTo>
                    <a:pt x="192298" y="255910"/>
                  </a:lnTo>
                  <a:lnTo>
                    <a:pt x="163383" y="290429"/>
                  </a:lnTo>
                  <a:lnTo>
                    <a:pt x="136514" y="326636"/>
                  </a:lnTo>
                  <a:lnTo>
                    <a:pt x="111781" y="364444"/>
                  </a:lnTo>
                  <a:lnTo>
                    <a:pt x="89272" y="403763"/>
                  </a:lnTo>
                  <a:lnTo>
                    <a:pt x="69078" y="444504"/>
                  </a:lnTo>
                  <a:lnTo>
                    <a:pt x="51286" y="486577"/>
                  </a:lnTo>
                  <a:lnTo>
                    <a:pt x="35987" y="529893"/>
                  </a:lnTo>
                  <a:lnTo>
                    <a:pt x="23269" y="574363"/>
                  </a:lnTo>
                  <a:lnTo>
                    <a:pt x="13223" y="619898"/>
                  </a:lnTo>
                  <a:lnTo>
                    <a:pt x="5936" y="666409"/>
                  </a:lnTo>
                  <a:lnTo>
                    <a:pt x="1498" y="713805"/>
                  </a:lnTo>
                  <a:lnTo>
                    <a:pt x="0" y="762000"/>
                  </a:lnTo>
                  <a:lnTo>
                    <a:pt x="1498" y="810194"/>
                  </a:lnTo>
                  <a:lnTo>
                    <a:pt x="5936" y="857590"/>
                  </a:lnTo>
                  <a:lnTo>
                    <a:pt x="13223" y="904101"/>
                  </a:lnTo>
                  <a:lnTo>
                    <a:pt x="23269" y="949636"/>
                  </a:lnTo>
                  <a:lnTo>
                    <a:pt x="35987" y="994106"/>
                  </a:lnTo>
                  <a:lnTo>
                    <a:pt x="51286" y="1037422"/>
                  </a:lnTo>
                  <a:lnTo>
                    <a:pt x="69078" y="1079495"/>
                  </a:lnTo>
                  <a:lnTo>
                    <a:pt x="89272" y="1120236"/>
                  </a:lnTo>
                  <a:lnTo>
                    <a:pt x="111781" y="1159555"/>
                  </a:lnTo>
                  <a:lnTo>
                    <a:pt x="136514" y="1197363"/>
                  </a:lnTo>
                  <a:lnTo>
                    <a:pt x="163383" y="1233570"/>
                  </a:lnTo>
                  <a:lnTo>
                    <a:pt x="192298" y="1268089"/>
                  </a:lnTo>
                  <a:lnTo>
                    <a:pt x="223170" y="1300829"/>
                  </a:lnTo>
                  <a:lnTo>
                    <a:pt x="255910" y="1331701"/>
                  </a:lnTo>
                  <a:lnTo>
                    <a:pt x="290429" y="1360616"/>
                  </a:lnTo>
                  <a:lnTo>
                    <a:pt x="326636" y="1387485"/>
                  </a:lnTo>
                  <a:lnTo>
                    <a:pt x="364444" y="1412218"/>
                  </a:lnTo>
                  <a:lnTo>
                    <a:pt x="403763" y="1434727"/>
                  </a:lnTo>
                  <a:lnTo>
                    <a:pt x="444504" y="1454921"/>
                  </a:lnTo>
                  <a:lnTo>
                    <a:pt x="486577" y="1472713"/>
                  </a:lnTo>
                  <a:lnTo>
                    <a:pt x="529893" y="1488012"/>
                  </a:lnTo>
                  <a:lnTo>
                    <a:pt x="574363" y="1500730"/>
                  </a:lnTo>
                  <a:lnTo>
                    <a:pt x="619898" y="1510776"/>
                  </a:lnTo>
                  <a:lnTo>
                    <a:pt x="666409" y="1518063"/>
                  </a:lnTo>
                  <a:lnTo>
                    <a:pt x="713805" y="1522501"/>
                  </a:lnTo>
                  <a:lnTo>
                    <a:pt x="762000" y="1524000"/>
                  </a:lnTo>
                  <a:lnTo>
                    <a:pt x="810194" y="1522501"/>
                  </a:lnTo>
                  <a:lnTo>
                    <a:pt x="857590" y="1518063"/>
                  </a:lnTo>
                  <a:lnTo>
                    <a:pt x="904101" y="1510776"/>
                  </a:lnTo>
                  <a:lnTo>
                    <a:pt x="949636" y="1500730"/>
                  </a:lnTo>
                  <a:lnTo>
                    <a:pt x="994106" y="1488012"/>
                  </a:lnTo>
                  <a:lnTo>
                    <a:pt x="1037422" y="1472713"/>
                  </a:lnTo>
                  <a:lnTo>
                    <a:pt x="1079495" y="1454921"/>
                  </a:lnTo>
                  <a:lnTo>
                    <a:pt x="1120236" y="1434727"/>
                  </a:lnTo>
                  <a:lnTo>
                    <a:pt x="1159555" y="1412218"/>
                  </a:lnTo>
                  <a:lnTo>
                    <a:pt x="1197363" y="1387485"/>
                  </a:lnTo>
                  <a:lnTo>
                    <a:pt x="1233570" y="1360616"/>
                  </a:lnTo>
                  <a:lnTo>
                    <a:pt x="1268089" y="1331701"/>
                  </a:lnTo>
                  <a:lnTo>
                    <a:pt x="1300829" y="1300829"/>
                  </a:lnTo>
                  <a:lnTo>
                    <a:pt x="1331701" y="1268089"/>
                  </a:lnTo>
                  <a:lnTo>
                    <a:pt x="1360616" y="1233570"/>
                  </a:lnTo>
                  <a:lnTo>
                    <a:pt x="1387485" y="1197363"/>
                  </a:lnTo>
                  <a:lnTo>
                    <a:pt x="1412218" y="1159555"/>
                  </a:lnTo>
                  <a:lnTo>
                    <a:pt x="1434727" y="1120236"/>
                  </a:lnTo>
                  <a:lnTo>
                    <a:pt x="1454921" y="1079495"/>
                  </a:lnTo>
                  <a:lnTo>
                    <a:pt x="1472713" y="1037422"/>
                  </a:lnTo>
                  <a:lnTo>
                    <a:pt x="1488012" y="994106"/>
                  </a:lnTo>
                  <a:lnTo>
                    <a:pt x="1500730" y="949636"/>
                  </a:lnTo>
                  <a:lnTo>
                    <a:pt x="1510776" y="904101"/>
                  </a:lnTo>
                  <a:lnTo>
                    <a:pt x="1518063" y="857590"/>
                  </a:lnTo>
                  <a:lnTo>
                    <a:pt x="1522501" y="810194"/>
                  </a:lnTo>
                  <a:lnTo>
                    <a:pt x="1524000" y="762000"/>
                  </a:lnTo>
                  <a:lnTo>
                    <a:pt x="1522501" y="713805"/>
                  </a:lnTo>
                  <a:lnTo>
                    <a:pt x="1518063" y="666409"/>
                  </a:lnTo>
                  <a:lnTo>
                    <a:pt x="1510776" y="619898"/>
                  </a:lnTo>
                  <a:lnTo>
                    <a:pt x="1500730" y="574363"/>
                  </a:lnTo>
                  <a:lnTo>
                    <a:pt x="1488012" y="529893"/>
                  </a:lnTo>
                  <a:lnTo>
                    <a:pt x="1472713" y="486577"/>
                  </a:lnTo>
                  <a:lnTo>
                    <a:pt x="1454921" y="444504"/>
                  </a:lnTo>
                  <a:lnTo>
                    <a:pt x="1434727" y="403763"/>
                  </a:lnTo>
                  <a:lnTo>
                    <a:pt x="1412218" y="364444"/>
                  </a:lnTo>
                  <a:lnTo>
                    <a:pt x="1387485" y="326636"/>
                  </a:lnTo>
                  <a:lnTo>
                    <a:pt x="1360616" y="290429"/>
                  </a:lnTo>
                  <a:lnTo>
                    <a:pt x="1331701" y="255910"/>
                  </a:lnTo>
                  <a:lnTo>
                    <a:pt x="1300829" y="223170"/>
                  </a:lnTo>
                  <a:lnTo>
                    <a:pt x="1268089" y="192298"/>
                  </a:lnTo>
                  <a:lnTo>
                    <a:pt x="1233570" y="163383"/>
                  </a:lnTo>
                  <a:lnTo>
                    <a:pt x="1197363" y="136514"/>
                  </a:lnTo>
                  <a:lnTo>
                    <a:pt x="1159555" y="111781"/>
                  </a:lnTo>
                  <a:lnTo>
                    <a:pt x="1120236" y="89272"/>
                  </a:lnTo>
                  <a:lnTo>
                    <a:pt x="1079495" y="69078"/>
                  </a:lnTo>
                  <a:lnTo>
                    <a:pt x="1037422" y="51286"/>
                  </a:lnTo>
                  <a:lnTo>
                    <a:pt x="994106" y="35987"/>
                  </a:lnTo>
                  <a:lnTo>
                    <a:pt x="949636" y="23269"/>
                  </a:lnTo>
                  <a:lnTo>
                    <a:pt x="904101" y="13223"/>
                  </a:lnTo>
                  <a:lnTo>
                    <a:pt x="857590" y="5936"/>
                  </a:lnTo>
                  <a:lnTo>
                    <a:pt x="810194" y="1498"/>
                  </a:lnTo>
                  <a:lnTo>
                    <a:pt x="762000" y="0"/>
                  </a:lnTo>
                  <a:close/>
                </a:path>
              </a:pathLst>
            </a:custGeom>
            <a:ln w="19050">
              <a:solidFill>
                <a:srgbClr val="737373"/>
              </a:solidFill>
            </a:ln>
          </p:spPr>
          <p:txBody>
            <a:bodyPr wrap="square" lIns="0" tIns="0" rIns="0" bIns="0" rtlCol="0"/>
            <a:lstStyle/>
            <a:p>
              <a:endParaRPr/>
            </a:p>
          </p:txBody>
        </p:sp>
        <p:sp>
          <p:nvSpPr>
            <p:cNvPr id="13" name="object 13"/>
            <p:cNvSpPr/>
            <p:nvPr/>
          </p:nvSpPr>
          <p:spPr>
            <a:xfrm>
              <a:off x="14111351" y="3814825"/>
              <a:ext cx="1714500" cy="1714500"/>
            </a:xfrm>
            <a:custGeom>
              <a:avLst/>
              <a:gdLst/>
              <a:ahLst/>
              <a:cxnLst/>
              <a:rect l="l" t="t" r="r" b="b"/>
              <a:pathLst>
                <a:path w="1714500" h="1714500">
                  <a:moveTo>
                    <a:pt x="857250" y="0"/>
                  </a:moveTo>
                  <a:lnTo>
                    <a:pt x="808603" y="1357"/>
                  </a:lnTo>
                  <a:lnTo>
                    <a:pt x="760669" y="5379"/>
                  </a:lnTo>
                  <a:lnTo>
                    <a:pt x="713519" y="11995"/>
                  </a:lnTo>
                  <a:lnTo>
                    <a:pt x="667226" y="21133"/>
                  </a:lnTo>
                  <a:lnTo>
                    <a:pt x="621862" y="32719"/>
                  </a:lnTo>
                  <a:lnTo>
                    <a:pt x="577499" y="46681"/>
                  </a:lnTo>
                  <a:lnTo>
                    <a:pt x="534211" y="62947"/>
                  </a:lnTo>
                  <a:lnTo>
                    <a:pt x="492068" y="81445"/>
                  </a:lnTo>
                  <a:lnTo>
                    <a:pt x="451144" y="102102"/>
                  </a:lnTo>
                  <a:lnTo>
                    <a:pt x="411512" y="124846"/>
                  </a:lnTo>
                  <a:lnTo>
                    <a:pt x="373242" y="149604"/>
                  </a:lnTo>
                  <a:lnTo>
                    <a:pt x="336408" y="176305"/>
                  </a:lnTo>
                  <a:lnTo>
                    <a:pt x="301082" y="204875"/>
                  </a:lnTo>
                  <a:lnTo>
                    <a:pt x="267336" y="235243"/>
                  </a:lnTo>
                  <a:lnTo>
                    <a:pt x="235243" y="267336"/>
                  </a:lnTo>
                  <a:lnTo>
                    <a:pt x="204875" y="301082"/>
                  </a:lnTo>
                  <a:lnTo>
                    <a:pt x="176305" y="336408"/>
                  </a:lnTo>
                  <a:lnTo>
                    <a:pt x="149604" y="373242"/>
                  </a:lnTo>
                  <a:lnTo>
                    <a:pt x="124846" y="411512"/>
                  </a:lnTo>
                  <a:lnTo>
                    <a:pt x="102102" y="451144"/>
                  </a:lnTo>
                  <a:lnTo>
                    <a:pt x="81445" y="492068"/>
                  </a:lnTo>
                  <a:lnTo>
                    <a:pt x="62947" y="534211"/>
                  </a:lnTo>
                  <a:lnTo>
                    <a:pt x="46681" y="577499"/>
                  </a:lnTo>
                  <a:lnTo>
                    <a:pt x="32719" y="621862"/>
                  </a:lnTo>
                  <a:lnTo>
                    <a:pt x="21133" y="667226"/>
                  </a:lnTo>
                  <a:lnTo>
                    <a:pt x="11995" y="713519"/>
                  </a:lnTo>
                  <a:lnTo>
                    <a:pt x="5379" y="760669"/>
                  </a:lnTo>
                  <a:lnTo>
                    <a:pt x="1357" y="808603"/>
                  </a:lnTo>
                  <a:lnTo>
                    <a:pt x="0" y="857250"/>
                  </a:lnTo>
                  <a:lnTo>
                    <a:pt x="1357" y="905883"/>
                  </a:lnTo>
                  <a:lnTo>
                    <a:pt x="5379" y="953806"/>
                  </a:lnTo>
                  <a:lnTo>
                    <a:pt x="11995" y="1000944"/>
                  </a:lnTo>
                  <a:lnTo>
                    <a:pt x="21133" y="1047227"/>
                  </a:lnTo>
                  <a:lnTo>
                    <a:pt x="32719" y="1092582"/>
                  </a:lnTo>
                  <a:lnTo>
                    <a:pt x="46681" y="1136936"/>
                  </a:lnTo>
                  <a:lnTo>
                    <a:pt x="62947" y="1180217"/>
                  </a:lnTo>
                  <a:lnTo>
                    <a:pt x="81445" y="1222352"/>
                  </a:lnTo>
                  <a:lnTo>
                    <a:pt x="102102" y="1263269"/>
                  </a:lnTo>
                  <a:lnTo>
                    <a:pt x="124846" y="1302896"/>
                  </a:lnTo>
                  <a:lnTo>
                    <a:pt x="149604" y="1341161"/>
                  </a:lnTo>
                  <a:lnTo>
                    <a:pt x="176305" y="1377990"/>
                  </a:lnTo>
                  <a:lnTo>
                    <a:pt x="204875" y="1413312"/>
                  </a:lnTo>
                  <a:lnTo>
                    <a:pt x="235243" y="1447053"/>
                  </a:lnTo>
                  <a:lnTo>
                    <a:pt x="267336" y="1479143"/>
                  </a:lnTo>
                  <a:lnTo>
                    <a:pt x="301082" y="1509508"/>
                  </a:lnTo>
                  <a:lnTo>
                    <a:pt x="336408" y="1538076"/>
                  </a:lnTo>
                  <a:lnTo>
                    <a:pt x="373242" y="1564775"/>
                  </a:lnTo>
                  <a:lnTo>
                    <a:pt x="411512" y="1589531"/>
                  </a:lnTo>
                  <a:lnTo>
                    <a:pt x="451144" y="1612274"/>
                  </a:lnTo>
                  <a:lnTo>
                    <a:pt x="492068" y="1632930"/>
                  </a:lnTo>
                  <a:lnTo>
                    <a:pt x="534211" y="1651427"/>
                  </a:lnTo>
                  <a:lnTo>
                    <a:pt x="577499" y="1667692"/>
                  </a:lnTo>
                  <a:lnTo>
                    <a:pt x="621862" y="1681654"/>
                  </a:lnTo>
                  <a:lnTo>
                    <a:pt x="667226" y="1693240"/>
                  </a:lnTo>
                  <a:lnTo>
                    <a:pt x="713519" y="1702377"/>
                  </a:lnTo>
                  <a:lnTo>
                    <a:pt x="760669" y="1708993"/>
                  </a:lnTo>
                  <a:lnTo>
                    <a:pt x="808603" y="1713016"/>
                  </a:lnTo>
                  <a:lnTo>
                    <a:pt x="857250" y="1714373"/>
                  </a:lnTo>
                  <a:lnTo>
                    <a:pt x="905884" y="1713016"/>
                  </a:lnTo>
                  <a:lnTo>
                    <a:pt x="953807" y="1708993"/>
                  </a:lnTo>
                  <a:lnTo>
                    <a:pt x="1000948" y="1702377"/>
                  </a:lnTo>
                  <a:lnTo>
                    <a:pt x="1047234" y="1693240"/>
                  </a:lnTo>
                  <a:lnTo>
                    <a:pt x="1092592" y="1681654"/>
                  </a:lnTo>
                  <a:lnTo>
                    <a:pt x="1136950" y="1667692"/>
                  </a:lnTo>
                  <a:lnTo>
                    <a:pt x="1180235" y="1651427"/>
                  </a:lnTo>
                  <a:lnTo>
                    <a:pt x="1222376" y="1632930"/>
                  </a:lnTo>
                  <a:lnTo>
                    <a:pt x="1263298" y="1612274"/>
                  </a:lnTo>
                  <a:lnTo>
                    <a:pt x="1302931" y="1589531"/>
                  </a:lnTo>
                  <a:lnTo>
                    <a:pt x="1341201" y="1564775"/>
                  </a:lnTo>
                  <a:lnTo>
                    <a:pt x="1378037" y="1538076"/>
                  </a:lnTo>
                  <a:lnTo>
                    <a:pt x="1413365" y="1509508"/>
                  </a:lnTo>
                  <a:lnTo>
                    <a:pt x="1447114" y="1479143"/>
                  </a:lnTo>
                  <a:lnTo>
                    <a:pt x="1479210" y="1447053"/>
                  </a:lnTo>
                  <a:lnTo>
                    <a:pt x="1509581" y="1413312"/>
                  </a:lnTo>
                  <a:lnTo>
                    <a:pt x="1538156" y="1377990"/>
                  </a:lnTo>
                  <a:lnTo>
                    <a:pt x="1564861" y="1341161"/>
                  </a:lnTo>
                  <a:lnTo>
                    <a:pt x="1589624" y="1302896"/>
                  </a:lnTo>
                  <a:lnTo>
                    <a:pt x="1612372" y="1263269"/>
                  </a:lnTo>
                  <a:lnTo>
                    <a:pt x="1633033" y="1222352"/>
                  </a:lnTo>
                  <a:lnTo>
                    <a:pt x="1651535" y="1180217"/>
                  </a:lnTo>
                  <a:lnTo>
                    <a:pt x="1667805" y="1136936"/>
                  </a:lnTo>
                  <a:lnTo>
                    <a:pt x="1681771" y="1092582"/>
                  </a:lnTo>
                  <a:lnTo>
                    <a:pt x="1693360" y="1047227"/>
                  </a:lnTo>
                  <a:lnTo>
                    <a:pt x="1702500" y="1000944"/>
                  </a:lnTo>
                  <a:lnTo>
                    <a:pt x="1709118" y="953806"/>
                  </a:lnTo>
                  <a:lnTo>
                    <a:pt x="1713142" y="905883"/>
                  </a:lnTo>
                  <a:lnTo>
                    <a:pt x="1714500" y="857250"/>
                  </a:lnTo>
                  <a:lnTo>
                    <a:pt x="1713142" y="808603"/>
                  </a:lnTo>
                  <a:lnTo>
                    <a:pt x="1709118" y="760669"/>
                  </a:lnTo>
                  <a:lnTo>
                    <a:pt x="1702500" y="713519"/>
                  </a:lnTo>
                  <a:lnTo>
                    <a:pt x="1693360" y="667226"/>
                  </a:lnTo>
                  <a:lnTo>
                    <a:pt x="1681771" y="621862"/>
                  </a:lnTo>
                  <a:lnTo>
                    <a:pt x="1667805" y="577499"/>
                  </a:lnTo>
                  <a:lnTo>
                    <a:pt x="1651535" y="534211"/>
                  </a:lnTo>
                  <a:lnTo>
                    <a:pt x="1633033" y="492068"/>
                  </a:lnTo>
                  <a:lnTo>
                    <a:pt x="1612372" y="451144"/>
                  </a:lnTo>
                  <a:lnTo>
                    <a:pt x="1589624" y="411512"/>
                  </a:lnTo>
                  <a:lnTo>
                    <a:pt x="1564861" y="373242"/>
                  </a:lnTo>
                  <a:lnTo>
                    <a:pt x="1538156" y="336408"/>
                  </a:lnTo>
                  <a:lnTo>
                    <a:pt x="1509581" y="301082"/>
                  </a:lnTo>
                  <a:lnTo>
                    <a:pt x="1479210" y="267336"/>
                  </a:lnTo>
                  <a:lnTo>
                    <a:pt x="1447114" y="235243"/>
                  </a:lnTo>
                  <a:lnTo>
                    <a:pt x="1413365" y="204875"/>
                  </a:lnTo>
                  <a:lnTo>
                    <a:pt x="1378037" y="176305"/>
                  </a:lnTo>
                  <a:lnTo>
                    <a:pt x="1341201" y="149604"/>
                  </a:lnTo>
                  <a:lnTo>
                    <a:pt x="1302931" y="124846"/>
                  </a:lnTo>
                  <a:lnTo>
                    <a:pt x="1263298" y="102102"/>
                  </a:lnTo>
                  <a:lnTo>
                    <a:pt x="1222376" y="81445"/>
                  </a:lnTo>
                  <a:lnTo>
                    <a:pt x="1180235" y="62947"/>
                  </a:lnTo>
                  <a:lnTo>
                    <a:pt x="1136950" y="46681"/>
                  </a:lnTo>
                  <a:lnTo>
                    <a:pt x="1092592" y="32719"/>
                  </a:lnTo>
                  <a:lnTo>
                    <a:pt x="1047234" y="21133"/>
                  </a:lnTo>
                  <a:lnTo>
                    <a:pt x="1000948" y="11995"/>
                  </a:lnTo>
                  <a:lnTo>
                    <a:pt x="953807" y="5379"/>
                  </a:lnTo>
                  <a:lnTo>
                    <a:pt x="905884" y="1357"/>
                  </a:lnTo>
                  <a:lnTo>
                    <a:pt x="857250" y="0"/>
                  </a:lnTo>
                  <a:close/>
                </a:path>
              </a:pathLst>
            </a:custGeom>
            <a:ln w="28574">
              <a:solidFill>
                <a:srgbClr val="737373"/>
              </a:solidFill>
            </a:ln>
          </p:spPr>
          <p:txBody>
            <a:bodyPr wrap="square" lIns="0" tIns="0" rIns="0" bIns="0" rtlCol="0"/>
            <a:lstStyle/>
            <a:p>
              <a:endParaRPr/>
            </a:p>
          </p:txBody>
        </p:sp>
        <p:sp>
          <p:nvSpPr>
            <p:cNvPr id="14" name="object 14"/>
            <p:cNvSpPr/>
            <p:nvPr/>
          </p:nvSpPr>
          <p:spPr>
            <a:xfrm>
              <a:off x="13978001" y="3681348"/>
              <a:ext cx="1981200" cy="1981200"/>
            </a:xfrm>
            <a:custGeom>
              <a:avLst/>
              <a:gdLst/>
              <a:ahLst/>
              <a:cxnLst/>
              <a:rect l="l" t="t" r="r" b="b"/>
              <a:pathLst>
                <a:path w="1981200" h="1981200">
                  <a:moveTo>
                    <a:pt x="990600" y="0"/>
                  </a:moveTo>
                  <a:lnTo>
                    <a:pt x="942602" y="1142"/>
                  </a:lnTo>
                  <a:lnTo>
                    <a:pt x="895195" y="4535"/>
                  </a:lnTo>
                  <a:lnTo>
                    <a:pt x="848429" y="10127"/>
                  </a:lnTo>
                  <a:lnTo>
                    <a:pt x="802356" y="17866"/>
                  </a:lnTo>
                  <a:lnTo>
                    <a:pt x="757029" y="27699"/>
                  </a:lnTo>
                  <a:lnTo>
                    <a:pt x="712499" y="39575"/>
                  </a:lnTo>
                  <a:lnTo>
                    <a:pt x="668819" y="53442"/>
                  </a:lnTo>
                  <a:lnTo>
                    <a:pt x="626039" y="69248"/>
                  </a:lnTo>
                  <a:lnTo>
                    <a:pt x="584213" y="86942"/>
                  </a:lnTo>
                  <a:lnTo>
                    <a:pt x="543391" y="106470"/>
                  </a:lnTo>
                  <a:lnTo>
                    <a:pt x="503626" y="127782"/>
                  </a:lnTo>
                  <a:lnTo>
                    <a:pt x="464969" y="150825"/>
                  </a:lnTo>
                  <a:lnTo>
                    <a:pt x="427473" y="175548"/>
                  </a:lnTo>
                  <a:lnTo>
                    <a:pt x="391189" y="201898"/>
                  </a:lnTo>
                  <a:lnTo>
                    <a:pt x="356170" y="229824"/>
                  </a:lnTo>
                  <a:lnTo>
                    <a:pt x="322466" y="259273"/>
                  </a:lnTo>
                  <a:lnTo>
                    <a:pt x="290131" y="290194"/>
                  </a:lnTo>
                  <a:lnTo>
                    <a:pt x="259215" y="322536"/>
                  </a:lnTo>
                  <a:lnTo>
                    <a:pt x="229771" y="356245"/>
                  </a:lnTo>
                  <a:lnTo>
                    <a:pt x="201851" y="391270"/>
                  </a:lnTo>
                  <a:lnTo>
                    <a:pt x="175506" y="427559"/>
                  </a:lnTo>
                  <a:lnTo>
                    <a:pt x="150789" y="465060"/>
                  </a:lnTo>
                  <a:lnTo>
                    <a:pt x="127751" y="503722"/>
                  </a:lnTo>
                  <a:lnTo>
                    <a:pt x="106444" y="543491"/>
                  </a:lnTo>
                  <a:lnTo>
                    <a:pt x="86920" y="584318"/>
                  </a:lnTo>
                  <a:lnTo>
                    <a:pt x="69231" y="626149"/>
                  </a:lnTo>
                  <a:lnTo>
                    <a:pt x="53428" y="668932"/>
                  </a:lnTo>
                  <a:lnTo>
                    <a:pt x="39565" y="712616"/>
                  </a:lnTo>
                  <a:lnTo>
                    <a:pt x="27691" y="757149"/>
                  </a:lnTo>
                  <a:lnTo>
                    <a:pt x="17861" y="802478"/>
                  </a:lnTo>
                  <a:lnTo>
                    <a:pt x="10124" y="848553"/>
                  </a:lnTo>
                  <a:lnTo>
                    <a:pt x="4534" y="895320"/>
                  </a:lnTo>
                  <a:lnTo>
                    <a:pt x="1142" y="942729"/>
                  </a:lnTo>
                  <a:lnTo>
                    <a:pt x="0" y="990726"/>
                  </a:lnTo>
                  <a:lnTo>
                    <a:pt x="1142" y="1038713"/>
                  </a:lnTo>
                  <a:lnTo>
                    <a:pt x="4534" y="1086110"/>
                  </a:lnTo>
                  <a:lnTo>
                    <a:pt x="10124" y="1132867"/>
                  </a:lnTo>
                  <a:lnTo>
                    <a:pt x="17861" y="1178930"/>
                  </a:lnTo>
                  <a:lnTo>
                    <a:pt x="27691" y="1224249"/>
                  </a:lnTo>
                  <a:lnTo>
                    <a:pt x="39565" y="1268770"/>
                  </a:lnTo>
                  <a:lnTo>
                    <a:pt x="53428" y="1312444"/>
                  </a:lnTo>
                  <a:lnTo>
                    <a:pt x="69231" y="1355216"/>
                  </a:lnTo>
                  <a:lnTo>
                    <a:pt x="86920" y="1397037"/>
                  </a:lnTo>
                  <a:lnTo>
                    <a:pt x="106444" y="1437853"/>
                  </a:lnTo>
                  <a:lnTo>
                    <a:pt x="127751" y="1477612"/>
                  </a:lnTo>
                  <a:lnTo>
                    <a:pt x="150789" y="1516264"/>
                  </a:lnTo>
                  <a:lnTo>
                    <a:pt x="175506" y="1553756"/>
                  </a:lnTo>
                  <a:lnTo>
                    <a:pt x="201851" y="1590035"/>
                  </a:lnTo>
                  <a:lnTo>
                    <a:pt x="229771" y="1625051"/>
                  </a:lnTo>
                  <a:lnTo>
                    <a:pt x="259215" y="1658751"/>
                  </a:lnTo>
                  <a:lnTo>
                    <a:pt x="290131" y="1691084"/>
                  </a:lnTo>
                  <a:lnTo>
                    <a:pt x="322466" y="1721997"/>
                  </a:lnTo>
                  <a:lnTo>
                    <a:pt x="356170" y="1751438"/>
                  </a:lnTo>
                  <a:lnTo>
                    <a:pt x="391189" y="1779357"/>
                  </a:lnTo>
                  <a:lnTo>
                    <a:pt x="427473" y="1805700"/>
                  </a:lnTo>
                  <a:lnTo>
                    <a:pt x="464969" y="1830416"/>
                  </a:lnTo>
                  <a:lnTo>
                    <a:pt x="503626" y="1853453"/>
                  </a:lnTo>
                  <a:lnTo>
                    <a:pt x="543391" y="1874758"/>
                  </a:lnTo>
                  <a:lnTo>
                    <a:pt x="584213" y="1894282"/>
                  </a:lnTo>
                  <a:lnTo>
                    <a:pt x="626039" y="1911970"/>
                  </a:lnTo>
                  <a:lnTo>
                    <a:pt x="668819" y="1927772"/>
                  </a:lnTo>
                  <a:lnTo>
                    <a:pt x="712499" y="1941635"/>
                  </a:lnTo>
                  <a:lnTo>
                    <a:pt x="757029" y="1953508"/>
                  </a:lnTo>
                  <a:lnTo>
                    <a:pt x="802356" y="1963339"/>
                  </a:lnTo>
                  <a:lnTo>
                    <a:pt x="848429" y="1971075"/>
                  </a:lnTo>
                  <a:lnTo>
                    <a:pt x="895195" y="1976665"/>
                  </a:lnTo>
                  <a:lnTo>
                    <a:pt x="942602" y="1980057"/>
                  </a:lnTo>
                  <a:lnTo>
                    <a:pt x="990600" y="1981200"/>
                  </a:lnTo>
                  <a:lnTo>
                    <a:pt x="1038586" y="1980057"/>
                  </a:lnTo>
                  <a:lnTo>
                    <a:pt x="1085985" y="1976665"/>
                  </a:lnTo>
                  <a:lnTo>
                    <a:pt x="1132742" y="1971075"/>
                  </a:lnTo>
                  <a:lnTo>
                    <a:pt x="1178808" y="1963339"/>
                  </a:lnTo>
                  <a:lnTo>
                    <a:pt x="1224129" y="1953508"/>
                  </a:lnTo>
                  <a:lnTo>
                    <a:pt x="1268654" y="1941635"/>
                  </a:lnTo>
                  <a:lnTo>
                    <a:pt x="1312331" y="1927772"/>
                  </a:lnTo>
                  <a:lnTo>
                    <a:pt x="1355107" y="1911970"/>
                  </a:lnTo>
                  <a:lnTo>
                    <a:pt x="1396932" y="1894282"/>
                  </a:lnTo>
                  <a:lnTo>
                    <a:pt x="1437752" y="1874758"/>
                  </a:lnTo>
                  <a:lnTo>
                    <a:pt x="1477517" y="1853453"/>
                  </a:lnTo>
                  <a:lnTo>
                    <a:pt x="1516173" y="1830416"/>
                  </a:lnTo>
                  <a:lnTo>
                    <a:pt x="1553670" y="1805700"/>
                  </a:lnTo>
                  <a:lnTo>
                    <a:pt x="1589955" y="1779357"/>
                  </a:lnTo>
                  <a:lnTo>
                    <a:pt x="1624977" y="1751438"/>
                  </a:lnTo>
                  <a:lnTo>
                    <a:pt x="1658682" y="1721997"/>
                  </a:lnTo>
                  <a:lnTo>
                    <a:pt x="1691020" y="1691084"/>
                  </a:lnTo>
                  <a:lnTo>
                    <a:pt x="1721939" y="1658751"/>
                  </a:lnTo>
                  <a:lnTo>
                    <a:pt x="1751386" y="1625051"/>
                  </a:lnTo>
                  <a:lnTo>
                    <a:pt x="1779310" y="1590035"/>
                  </a:lnTo>
                  <a:lnTo>
                    <a:pt x="1805658" y="1553756"/>
                  </a:lnTo>
                  <a:lnTo>
                    <a:pt x="1830379" y="1516264"/>
                  </a:lnTo>
                  <a:lnTo>
                    <a:pt x="1853421" y="1477612"/>
                  </a:lnTo>
                  <a:lnTo>
                    <a:pt x="1874732" y="1437853"/>
                  </a:lnTo>
                  <a:lnTo>
                    <a:pt x="1894260" y="1397037"/>
                  </a:lnTo>
                  <a:lnTo>
                    <a:pt x="1911952" y="1355216"/>
                  </a:lnTo>
                  <a:lnTo>
                    <a:pt x="1927758" y="1312444"/>
                  </a:lnTo>
                  <a:lnTo>
                    <a:pt x="1941625" y="1268770"/>
                  </a:lnTo>
                  <a:lnTo>
                    <a:pt x="1953501" y="1224249"/>
                  </a:lnTo>
                  <a:lnTo>
                    <a:pt x="1963334" y="1178930"/>
                  </a:lnTo>
                  <a:lnTo>
                    <a:pt x="1971072" y="1132867"/>
                  </a:lnTo>
                  <a:lnTo>
                    <a:pt x="1976664" y="1086110"/>
                  </a:lnTo>
                  <a:lnTo>
                    <a:pt x="1980057" y="1038713"/>
                  </a:lnTo>
                  <a:lnTo>
                    <a:pt x="1981200" y="990726"/>
                  </a:lnTo>
                  <a:lnTo>
                    <a:pt x="1980057" y="942729"/>
                  </a:lnTo>
                  <a:lnTo>
                    <a:pt x="1976664" y="895320"/>
                  </a:lnTo>
                  <a:lnTo>
                    <a:pt x="1971072" y="848553"/>
                  </a:lnTo>
                  <a:lnTo>
                    <a:pt x="1963334" y="802478"/>
                  </a:lnTo>
                  <a:lnTo>
                    <a:pt x="1953501" y="757149"/>
                  </a:lnTo>
                  <a:lnTo>
                    <a:pt x="1941625" y="712616"/>
                  </a:lnTo>
                  <a:lnTo>
                    <a:pt x="1927758" y="668932"/>
                  </a:lnTo>
                  <a:lnTo>
                    <a:pt x="1911952" y="626149"/>
                  </a:lnTo>
                  <a:lnTo>
                    <a:pt x="1894260" y="584318"/>
                  </a:lnTo>
                  <a:lnTo>
                    <a:pt x="1874732" y="543491"/>
                  </a:lnTo>
                  <a:lnTo>
                    <a:pt x="1853421" y="503722"/>
                  </a:lnTo>
                  <a:lnTo>
                    <a:pt x="1830379" y="465060"/>
                  </a:lnTo>
                  <a:lnTo>
                    <a:pt x="1805658" y="427559"/>
                  </a:lnTo>
                  <a:lnTo>
                    <a:pt x="1779310" y="391270"/>
                  </a:lnTo>
                  <a:lnTo>
                    <a:pt x="1751386" y="356245"/>
                  </a:lnTo>
                  <a:lnTo>
                    <a:pt x="1721939" y="322536"/>
                  </a:lnTo>
                  <a:lnTo>
                    <a:pt x="1691020" y="290195"/>
                  </a:lnTo>
                  <a:lnTo>
                    <a:pt x="1658682" y="259273"/>
                  </a:lnTo>
                  <a:lnTo>
                    <a:pt x="1624977" y="229824"/>
                  </a:lnTo>
                  <a:lnTo>
                    <a:pt x="1589955" y="201898"/>
                  </a:lnTo>
                  <a:lnTo>
                    <a:pt x="1553670" y="175548"/>
                  </a:lnTo>
                  <a:lnTo>
                    <a:pt x="1516173" y="150825"/>
                  </a:lnTo>
                  <a:lnTo>
                    <a:pt x="1477517" y="127782"/>
                  </a:lnTo>
                  <a:lnTo>
                    <a:pt x="1437752" y="106470"/>
                  </a:lnTo>
                  <a:lnTo>
                    <a:pt x="1396932" y="86942"/>
                  </a:lnTo>
                  <a:lnTo>
                    <a:pt x="1355107" y="69248"/>
                  </a:lnTo>
                  <a:lnTo>
                    <a:pt x="1312331" y="53442"/>
                  </a:lnTo>
                  <a:lnTo>
                    <a:pt x="1268654" y="39575"/>
                  </a:lnTo>
                  <a:lnTo>
                    <a:pt x="1224129" y="27699"/>
                  </a:lnTo>
                  <a:lnTo>
                    <a:pt x="1178808" y="17866"/>
                  </a:lnTo>
                  <a:lnTo>
                    <a:pt x="1132742" y="10127"/>
                  </a:lnTo>
                  <a:lnTo>
                    <a:pt x="1085985" y="4535"/>
                  </a:lnTo>
                  <a:lnTo>
                    <a:pt x="1038586" y="1142"/>
                  </a:lnTo>
                  <a:lnTo>
                    <a:pt x="990600" y="0"/>
                  </a:lnTo>
                  <a:close/>
                </a:path>
              </a:pathLst>
            </a:custGeom>
            <a:ln w="47625">
              <a:solidFill>
                <a:srgbClr val="FFCE08"/>
              </a:solidFill>
            </a:ln>
          </p:spPr>
          <p:txBody>
            <a:bodyPr wrap="square" lIns="0" tIns="0" rIns="0" bIns="0" rtlCol="0"/>
            <a:lstStyle/>
            <a:p>
              <a:endParaRPr/>
            </a:p>
          </p:txBody>
        </p:sp>
        <p:sp>
          <p:nvSpPr>
            <p:cNvPr id="15" name="object 15"/>
            <p:cNvSpPr/>
            <p:nvPr/>
          </p:nvSpPr>
          <p:spPr>
            <a:xfrm>
              <a:off x="3705225" y="4648199"/>
              <a:ext cx="4180840" cy="0"/>
            </a:xfrm>
            <a:custGeom>
              <a:avLst/>
              <a:gdLst/>
              <a:ahLst/>
              <a:cxnLst/>
              <a:rect l="l" t="t" r="r" b="b"/>
              <a:pathLst>
                <a:path w="4180840">
                  <a:moveTo>
                    <a:pt x="0" y="0"/>
                  </a:moveTo>
                  <a:lnTo>
                    <a:pt x="4180458" y="0"/>
                  </a:lnTo>
                </a:path>
              </a:pathLst>
            </a:custGeom>
            <a:ln w="38100">
              <a:solidFill>
                <a:srgbClr val="FFCE0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2362200" y="4438649"/>
              <a:ext cx="838200" cy="466725"/>
            </a:xfrm>
            <a:prstGeom prst="rect">
              <a:avLst/>
            </a:prstGeom>
          </p:spPr>
        </p:pic>
        <p:pic>
          <p:nvPicPr>
            <p:cNvPr id="17" name="object 17"/>
            <p:cNvPicPr/>
            <p:nvPr/>
          </p:nvPicPr>
          <p:blipFill>
            <a:blip r:embed="rId3" cstate="print"/>
            <a:stretch>
              <a:fillRect/>
            </a:stretch>
          </p:blipFill>
          <p:spPr>
            <a:xfrm>
              <a:off x="8677275" y="4295774"/>
              <a:ext cx="390525" cy="704850"/>
            </a:xfrm>
            <a:prstGeom prst="rect">
              <a:avLst/>
            </a:prstGeom>
          </p:spPr>
        </p:pic>
        <p:pic>
          <p:nvPicPr>
            <p:cNvPr id="18" name="object 18"/>
            <p:cNvPicPr/>
            <p:nvPr/>
          </p:nvPicPr>
          <p:blipFill>
            <a:blip r:embed="rId4" cstate="print"/>
            <a:stretch>
              <a:fillRect/>
            </a:stretch>
          </p:blipFill>
          <p:spPr>
            <a:xfrm>
              <a:off x="14744700" y="4352924"/>
              <a:ext cx="495300" cy="590550"/>
            </a:xfrm>
            <a:prstGeom prst="rect">
              <a:avLst/>
            </a:prstGeom>
          </p:spPr>
        </p:pic>
      </p:grpSp>
      <p:sp>
        <p:nvSpPr>
          <p:cNvPr id="19" name="object 19"/>
          <p:cNvSpPr/>
          <p:nvPr/>
        </p:nvSpPr>
        <p:spPr>
          <a:xfrm>
            <a:off x="1383665" y="2657475"/>
            <a:ext cx="4627245" cy="0"/>
          </a:xfrm>
          <a:custGeom>
            <a:avLst/>
            <a:gdLst/>
            <a:ahLst/>
            <a:cxnLst/>
            <a:rect l="l" t="t" r="r" b="b"/>
            <a:pathLst>
              <a:path w="4627245">
                <a:moveTo>
                  <a:pt x="4627245" y="0"/>
                </a:moveTo>
                <a:lnTo>
                  <a:pt x="0" y="0"/>
                </a:lnTo>
              </a:path>
            </a:pathLst>
          </a:custGeom>
          <a:ln w="19050">
            <a:solidFill>
              <a:srgbClr val="000000"/>
            </a:solidFill>
          </a:ln>
        </p:spPr>
        <p:txBody>
          <a:bodyPr wrap="square" lIns="0" tIns="0" rIns="0" bIns="0" rtlCol="0"/>
          <a:lstStyle/>
          <a:p>
            <a:endParaRPr/>
          </a:p>
        </p:txBody>
      </p:sp>
      <p:sp>
        <p:nvSpPr>
          <p:cNvPr id="20" name="object 20"/>
          <p:cNvSpPr txBox="1"/>
          <p:nvPr/>
        </p:nvSpPr>
        <p:spPr>
          <a:xfrm>
            <a:off x="1463040" y="2106612"/>
            <a:ext cx="3255645" cy="391795"/>
          </a:xfrm>
          <a:prstGeom prst="rect">
            <a:avLst/>
          </a:prstGeom>
        </p:spPr>
        <p:txBody>
          <a:bodyPr vert="horz" wrap="square" lIns="0" tIns="12700" rIns="0" bIns="0" rtlCol="0">
            <a:spAutoFit/>
          </a:bodyPr>
          <a:lstStyle/>
          <a:p>
            <a:pPr marL="12700">
              <a:lnSpc>
                <a:spcPct val="100000"/>
              </a:lnSpc>
              <a:spcBef>
                <a:spcPts val="100"/>
              </a:spcBef>
            </a:pPr>
            <a:r>
              <a:rPr sz="2400" spc="225" dirty="0">
                <a:solidFill>
                  <a:srgbClr val="006FC0"/>
                </a:solidFill>
                <a:latin typeface="Arial"/>
                <a:cs typeface="Arial"/>
              </a:rPr>
              <a:t>Prove</a:t>
            </a:r>
            <a:r>
              <a:rPr sz="2400" spc="130" dirty="0">
                <a:solidFill>
                  <a:srgbClr val="006FC0"/>
                </a:solidFill>
                <a:latin typeface="Arial"/>
                <a:cs typeface="Arial"/>
              </a:rPr>
              <a:t> </a:t>
            </a:r>
            <a:r>
              <a:rPr sz="2400" spc="260" dirty="0">
                <a:solidFill>
                  <a:srgbClr val="006FC0"/>
                </a:solidFill>
                <a:latin typeface="Arial"/>
                <a:cs typeface="Arial"/>
              </a:rPr>
              <a:t>it,</a:t>
            </a:r>
            <a:r>
              <a:rPr sz="2400" spc="110" dirty="0">
                <a:solidFill>
                  <a:srgbClr val="006FC0"/>
                </a:solidFill>
                <a:latin typeface="Arial"/>
                <a:cs typeface="Arial"/>
              </a:rPr>
              <a:t> </a:t>
            </a:r>
            <a:r>
              <a:rPr sz="2400" spc="290" dirty="0">
                <a:solidFill>
                  <a:srgbClr val="006FC0"/>
                </a:solidFill>
                <a:latin typeface="Arial"/>
                <a:cs typeface="Arial"/>
              </a:rPr>
              <a:t>then</a:t>
            </a:r>
            <a:r>
              <a:rPr sz="2400" spc="135" dirty="0">
                <a:solidFill>
                  <a:srgbClr val="006FC0"/>
                </a:solidFill>
                <a:latin typeface="Arial"/>
                <a:cs typeface="Arial"/>
              </a:rPr>
              <a:t> </a:t>
            </a:r>
            <a:r>
              <a:rPr sz="2400" spc="270" dirty="0">
                <a:solidFill>
                  <a:srgbClr val="006FC0"/>
                </a:solidFill>
                <a:latin typeface="Arial"/>
                <a:cs typeface="Arial"/>
              </a:rPr>
              <a:t>scale</a:t>
            </a:r>
            <a:endParaRPr sz="2400">
              <a:latin typeface="Arial"/>
              <a:cs typeface="Arial"/>
            </a:endParaRPr>
          </a:p>
        </p:txBody>
      </p:sp>
      <p:sp>
        <p:nvSpPr>
          <p:cNvPr id="21" name="object 21"/>
          <p:cNvSpPr txBox="1"/>
          <p:nvPr/>
        </p:nvSpPr>
        <p:spPr>
          <a:xfrm>
            <a:off x="7086600" y="5879717"/>
            <a:ext cx="3815334" cy="1747273"/>
          </a:xfrm>
          <a:prstGeom prst="rect">
            <a:avLst/>
          </a:prstGeom>
        </p:spPr>
        <p:txBody>
          <a:bodyPr vert="horz" wrap="square" lIns="0" tIns="15875" rIns="0" bIns="0" rtlCol="0">
            <a:spAutoFit/>
          </a:bodyPr>
          <a:lstStyle/>
          <a:p>
            <a:pPr marL="487045">
              <a:lnSpc>
                <a:spcPts val="3285"/>
              </a:lnSpc>
              <a:spcBef>
                <a:spcPts val="125"/>
              </a:spcBef>
            </a:pPr>
            <a:r>
              <a:rPr sz="2750" b="1" dirty="0">
                <a:latin typeface="Arial"/>
                <a:cs typeface="Arial"/>
              </a:rPr>
              <a:t>4</a:t>
            </a:r>
            <a:r>
              <a:rPr lang="en-US" sz="2750" b="1" dirty="0">
                <a:latin typeface="Arial"/>
                <a:cs typeface="Arial"/>
              </a:rPr>
              <a:t> to 8</a:t>
            </a:r>
            <a:r>
              <a:rPr sz="2750" b="1" spc="100" dirty="0">
                <a:latin typeface="Arial"/>
                <a:cs typeface="Arial"/>
              </a:rPr>
              <a:t> </a:t>
            </a:r>
            <a:r>
              <a:rPr sz="2750" b="1" dirty="0">
                <a:latin typeface="Arial"/>
                <a:cs typeface="Arial"/>
              </a:rPr>
              <a:t>Weeks</a:t>
            </a:r>
            <a:r>
              <a:rPr sz="2750" b="1" spc="95" dirty="0">
                <a:latin typeface="Arial"/>
                <a:cs typeface="Arial"/>
              </a:rPr>
              <a:t> </a:t>
            </a:r>
            <a:r>
              <a:rPr sz="2750" b="1" spc="-25" dirty="0">
                <a:latin typeface="Arial"/>
                <a:cs typeface="Arial"/>
              </a:rPr>
              <a:t>MVP</a:t>
            </a:r>
            <a:endParaRPr sz="2750" dirty="0">
              <a:latin typeface="Arial"/>
              <a:cs typeface="Arial"/>
            </a:endParaRPr>
          </a:p>
          <a:p>
            <a:pPr marL="0" indent="0" algn="l">
              <a:lnSpc>
                <a:spcPts val="1700"/>
              </a:lnSpc>
              <a:buNone/>
            </a:pPr>
            <a:endParaRPr lang="en-US" sz="1800" dirty="0">
              <a:solidFill>
                <a:srgbClr val="61615C"/>
              </a:solidFill>
              <a:latin typeface="Tomorrow" pitchFamily="34" charset="0"/>
              <a:ea typeface="Tomorrow" pitchFamily="34" charset="-122"/>
              <a:cs typeface="Tomorrow" pitchFamily="34" charset="-120"/>
            </a:endParaRPr>
          </a:p>
          <a:p>
            <a:pPr marL="0" indent="0" algn="ctr">
              <a:lnSpc>
                <a:spcPts val="1700"/>
              </a:lnSpc>
              <a:buNone/>
            </a:pPr>
            <a:r>
              <a:rPr lang="en-US" sz="1800" dirty="0">
                <a:solidFill>
                  <a:srgbClr val="61615C"/>
                </a:solidFill>
                <a:latin typeface="Arial" panose="020B0604020202020204" pitchFamily="34" charset="0"/>
                <a:ea typeface="Tomorrow" pitchFamily="34" charset="-122"/>
                <a:cs typeface="Arial" panose="020B0604020202020204" pitchFamily="34" charset="0"/>
              </a:rPr>
              <a:t>Launch a working solution with real users and your data to achieve measurable results (quicker document prep, reduced support load).</a:t>
            </a:r>
            <a:endParaRPr lang="en-US" sz="1800" dirty="0">
              <a:latin typeface="Arial" panose="020B0604020202020204" pitchFamily="34" charset="0"/>
              <a:cs typeface="Arial" panose="020B0604020202020204" pitchFamily="34" charset="0"/>
            </a:endParaRPr>
          </a:p>
        </p:txBody>
      </p:sp>
      <p:sp>
        <p:nvSpPr>
          <p:cNvPr id="22" name="object 22"/>
          <p:cNvSpPr txBox="1"/>
          <p:nvPr/>
        </p:nvSpPr>
        <p:spPr>
          <a:xfrm>
            <a:off x="12586969" y="5600700"/>
            <a:ext cx="4816475" cy="1891672"/>
          </a:xfrm>
          <a:prstGeom prst="rect">
            <a:avLst/>
          </a:prstGeom>
        </p:spPr>
        <p:txBody>
          <a:bodyPr vert="horz" wrap="square" lIns="0" tIns="223520" rIns="0" bIns="0" rtlCol="0">
            <a:spAutoFit/>
          </a:bodyPr>
          <a:lstStyle/>
          <a:p>
            <a:pPr algn="ctr">
              <a:lnSpc>
                <a:spcPct val="100000"/>
              </a:lnSpc>
              <a:spcBef>
                <a:spcPts val="1760"/>
              </a:spcBef>
            </a:pPr>
            <a:r>
              <a:rPr sz="2750" b="1" dirty="0">
                <a:latin typeface="Arial"/>
                <a:cs typeface="Arial"/>
              </a:rPr>
              <a:t>Expand:</a:t>
            </a:r>
            <a:r>
              <a:rPr sz="2750" b="1" spc="215" dirty="0">
                <a:latin typeface="Arial"/>
                <a:cs typeface="Arial"/>
              </a:rPr>
              <a:t> </a:t>
            </a:r>
            <a:r>
              <a:rPr sz="2750" b="1" dirty="0">
                <a:latin typeface="Arial"/>
                <a:cs typeface="Arial"/>
              </a:rPr>
              <a:t>Bi-weekly</a:t>
            </a:r>
            <a:r>
              <a:rPr sz="2750" b="1" spc="185" dirty="0">
                <a:latin typeface="Arial"/>
                <a:cs typeface="Arial"/>
              </a:rPr>
              <a:t> </a:t>
            </a:r>
            <a:r>
              <a:rPr sz="2750" b="1" spc="-10" dirty="0">
                <a:latin typeface="Arial"/>
                <a:cs typeface="Arial"/>
              </a:rPr>
              <a:t>Releases</a:t>
            </a:r>
            <a:endParaRPr sz="2750" dirty="0">
              <a:latin typeface="Arial"/>
              <a:cs typeface="Arial"/>
            </a:endParaRPr>
          </a:p>
          <a:p>
            <a:pPr marL="568960" marR="609600" indent="-4445" algn="ctr">
              <a:lnSpc>
                <a:spcPct val="100800"/>
              </a:lnSpc>
              <a:spcBef>
                <a:spcPts val="1050"/>
              </a:spcBef>
            </a:pPr>
            <a:r>
              <a:rPr lang="en-US" sz="1800" dirty="0">
                <a:solidFill>
                  <a:srgbClr val="61615C"/>
                </a:solidFill>
                <a:latin typeface="Arial" panose="020B0604020202020204" pitchFamily="34" charset="0"/>
                <a:ea typeface="Tomorrow" pitchFamily="34" charset="-122"/>
                <a:cs typeface="Arial" panose="020B0604020202020204" pitchFamily="34" charset="0"/>
              </a:rPr>
              <a:t>Continuous expansion of features and integration with your systems, ensuring value delivery every two weeks</a:t>
            </a:r>
            <a:r>
              <a:rPr sz="1800" spc="-10" dirty="0">
                <a:latin typeface="Arial" panose="020B0604020202020204" pitchFamily="34" charset="0"/>
                <a:cs typeface="Arial" panose="020B0604020202020204" pitchFamily="34" charset="0"/>
              </a:rPr>
              <a:t>.</a:t>
            </a:r>
            <a:endParaRPr sz="1800" dirty="0">
              <a:latin typeface="Arial" panose="020B0604020202020204" pitchFamily="34" charset="0"/>
              <a:cs typeface="Arial" panose="020B0604020202020204" pitchFamily="34" charset="0"/>
            </a:endParaRPr>
          </a:p>
        </p:txBody>
      </p:sp>
      <p:pic>
        <p:nvPicPr>
          <p:cNvPr id="28" name="Picture 27">
            <a:extLst>
              <a:ext uri="{FF2B5EF4-FFF2-40B4-BE49-F238E27FC236}">
                <a16:creationId xmlns:a16="http://schemas.microsoft.com/office/drawing/2014/main" id="{DD757B24-6F0E-CBC1-A6DA-C67D4B4E8866}"/>
              </a:ext>
            </a:extLst>
          </p:cNvPr>
          <p:cNvPicPr>
            <a:picLocks noChangeAspect="1"/>
          </p:cNvPicPr>
          <p:nvPr/>
        </p:nvPicPr>
        <p:blipFill>
          <a:blip r:embed="rId5"/>
          <a:stretch>
            <a:fillRect/>
          </a:stretch>
        </p:blipFill>
        <p:spPr>
          <a:xfrm>
            <a:off x="14777006" y="29780"/>
            <a:ext cx="3510994" cy="2446720"/>
          </a:xfrm>
          <a:prstGeom prst="rect">
            <a:avLst/>
          </a:prstGeom>
        </p:spPr>
      </p:pic>
      <p:sp>
        <p:nvSpPr>
          <p:cNvPr id="29" name="object 2">
            <a:extLst>
              <a:ext uri="{FF2B5EF4-FFF2-40B4-BE49-F238E27FC236}">
                <a16:creationId xmlns:a16="http://schemas.microsoft.com/office/drawing/2014/main" id="{3370E5F0-F926-D652-ADE3-B46A9D2C4DFB}"/>
              </a:ext>
            </a:extLst>
          </p:cNvPr>
          <p:cNvSpPr/>
          <p:nvPr/>
        </p:nvSpPr>
        <p:spPr>
          <a:xfrm>
            <a:off x="0" y="-38100"/>
            <a:ext cx="1219200" cy="9753600"/>
          </a:xfrm>
          <a:custGeom>
            <a:avLst/>
            <a:gdLst/>
            <a:ahLst/>
            <a:cxnLst/>
            <a:rect l="l" t="t" r="r" b="b"/>
            <a:pathLst>
              <a:path w="4114800" h="10287000">
                <a:moveTo>
                  <a:pt x="4114800" y="0"/>
                </a:moveTo>
                <a:lnTo>
                  <a:pt x="0" y="0"/>
                </a:lnTo>
                <a:lnTo>
                  <a:pt x="0" y="10287000"/>
                </a:lnTo>
                <a:lnTo>
                  <a:pt x="4114800" y="10287000"/>
                </a:lnTo>
                <a:lnTo>
                  <a:pt x="4114800" y="0"/>
                </a:lnTo>
                <a:close/>
              </a:path>
            </a:pathLst>
          </a:custGeom>
          <a:solidFill>
            <a:schemeClr val="accent1"/>
          </a:solid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63220" rIns="0" bIns="0" rtlCol="0">
            <a:spAutoFit/>
          </a:bodyPr>
          <a:lstStyle/>
          <a:p>
            <a:pPr marL="12700">
              <a:lnSpc>
                <a:spcPct val="100000"/>
              </a:lnSpc>
              <a:spcBef>
                <a:spcPts val="2860"/>
              </a:spcBef>
            </a:pPr>
            <a:r>
              <a:rPr sz="5400" spc="540" dirty="0"/>
              <a:t>Proof</a:t>
            </a:r>
            <a:r>
              <a:rPr sz="5400" spc="300" dirty="0"/>
              <a:t> </a:t>
            </a:r>
            <a:r>
              <a:rPr sz="5400" spc="635" dirty="0"/>
              <a:t>points</a:t>
            </a:r>
            <a:endParaRPr sz="5400"/>
          </a:p>
          <a:p>
            <a:pPr marL="46990">
              <a:lnSpc>
                <a:spcPct val="100000"/>
              </a:lnSpc>
              <a:spcBef>
                <a:spcPts val="1225"/>
              </a:spcBef>
            </a:pPr>
            <a:r>
              <a:rPr sz="2400" spc="260" dirty="0">
                <a:solidFill>
                  <a:srgbClr val="006FC0"/>
                </a:solidFill>
              </a:rPr>
              <a:t>Experiencing</a:t>
            </a:r>
            <a:r>
              <a:rPr sz="2400" spc="140" dirty="0">
                <a:solidFill>
                  <a:srgbClr val="006FC0"/>
                </a:solidFill>
              </a:rPr>
              <a:t> </a:t>
            </a:r>
            <a:r>
              <a:rPr sz="2400" spc="270" dirty="0">
                <a:solidFill>
                  <a:srgbClr val="006FC0"/>
                </a:solidFill>
              </a:rPr>
              <a:t>Customer</a:t>
            </a:r>
            <a:r>
              <a:rPr sz="2400" spc="85" dirty="0">
                <a:solidFill>
                  <a:srgbClr val="006FC0"/>
                </a:solidFill>
              </a:rPr>
              <a:t> </a:t>
            </a:r>
            <a:r>
              <a:rPr sz="2400" spc="235" dirty="0">
                <a:solidFill>
                  <a:srgbClr val="006FC0"/>
                </a:solidFill>
              </a:rPr>
              <a:t>Pull</a:t>
            </a:r>
            <a:r>
              <a:rPr sz="2400" spc="114" dirty="0">
                <a:solidFill>
                  <a:srgbClr val="006FC0"/>
                </a:solidFill>
              </a:rPr>
              <a:t> </a:t>
            </a:r>
            <a:r>
              <a:rPr sz="2400" spc="265" dirty="0">
                <a:solidFill>
                  <a:srgbClr val="006FC0"/>
                </a:solidFill>
              </a:rPr>
              <a:t>in</a:t>
            </a:r>
            <a:r>
              <a:rPr sz="2400" spc="145" dirty="0">
                <a:solidFill>
                  <a:srgbClr val="006FC0"/>
                </a:solidFill>
              </a:rPr>
              <a:t> </a:t>
            </a:r>
            <a:r>
              <a:rPr sz="2400" spc="285" dirty="0">
                <a:solidFill>
                  <a:srgbClr val="006FC0"/>
                </a:solidFill>
              </a:rPr>
              <a:t>the</a:t>
            </a:r>
            <a:r>
              <a:rPr sz="2400" spc="145" dirty="0">
                <a:solidFill>
                  <a:srgbClr val="006FC0"/>
                </a:solidFill>
              </a:rPr>
              <a:t> </a:t>
            </a:r>
            <a:r>
              <a:rPr sz="2400" spc="285" dirty="0">
                <a:solidFill>
                  <a:srgbClr val="006FC0"/>
                </a:solidFill>
              </a:rPr>
              <a:t>Market</a:t>
            </a:r>
            <a:endParaRPr sz="2400"/>
          </a:p>
        </p:txBody>
      </p:sp>
      <p:sp>
        <p:nvSpPr>
          <p:cNvPr id="3" name="object 3"/>
          <p:cNvSpPr/>
          <p:nvPr/>
        </p:nvSpPr>
        <p:spPr>
          <a:xfrm>
            <a:off x="400050" y="2562225"/>
            <a:ext cx="4627245" cy="0"/>
          </a:xfrm>
          <a:custGeom>
            <a:avLst/>
            <a:gdLst/>
            <a:ahLst/>
            <a:cxnLst/>
            <a:rect l="l" t="t" r="r" b="b"/>
            <a:pathLst>
              <a:path w="4627245">
                <a:moveTo>
                  <a:pt x="4627245" y="0"/>
                </a:moveTo>
                <a:lnTo>
                  <a:pt x="0" y="0"/>
                </a:lnTo>
              </a:path>
            </a:pathLst>
          </a:custGeom>
          <a:ln w="19050">
            <a:solidFill>
              <a:srgbClr val="00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296025" y="3324225"/>
            <a:ext cx="5667375" cy="3505200"/>
          </a:xfrm>
          <a:prstGeom prst="rect">
            <a:avLst/>
          </a:prstGeom>
        </p:spPr>
      </p:pic>
      <p:sp>
        <p:nvSpPr>
          <p:cNvPr id="8" name="object 8"/>
          <p:cNvSpPr txBox="1"/>
          <p:nvPr/>
        </p:nvSpPr>
        <p:spPr>
          <a:xfrm>
            <a:off x="552132" y="7298626"/>
            <a:ext cx="5351780" cy="334645"/>
          </a:xfrm>
          <a:prstGeom prst="rect">
            <a:avLst/>
          </a:prstGeom>
        </p:spPr>
        <p:txBody>
          <a:bodyPr vert="horz" wrap="square" lIns="0" tIns="0" rIns="0" bIns="0" rtlCol="0">
            <a:spAutoFit/>
          </a:bodyPr>
          <a:lstStyle/>
          <a:p>
            <a:pPr marL="12700">
              <a:lnSpc>
                <a:spcPts val="2610"/>
              </a:lnSpc>
              <a:tabLst>
                <a:tab pos="469265" algn="l"/>
              </a:tabLst>
            </a:pPr>
            <a:r>
              <a:rPr sz="2400" b="1" spc="-25" dirty="0">
                <a:latin typeface="Trebuchet MS"/>
                <a:cs typeface="Trebuchet MS"/>
              </a:rPr>
              <a:t>1.</a:t>
            </a:r>
            <a:r>
              <a:rPr sz="2400" b="1" dirty="0">
                <a:latin typeface="Trebuchet MS"/>
                <a:cs typeface="Trebuchet MS"/>
              </a:rPr>
              <a:t>	</a:t>
            </a:r>
            <a:r>
              <a:rPr lang="en-US" sz="2000" b="1" spc="-25" dirty="0">
                <a:solidFill>
                  <a:srgbClr val="6F2F9F"/>
                </a:solidFill>
                <a:latin typeface="Trebuchet MS"/>
              </a:rPr>
              <a:t>Processing 1000 + title search orders</a:t>
            </a:r>
            <a:endParaRPr sz="2000" b="1" spc="-25" dirty="0">
              <a:solidFill>
                <a:srgbClr val="6F2F9F"/>
              </a:solidFill>
              <a:latin typeface="Trebuchet MS"/>
            </a:endParaRPr>
          </a:p>
        </p:txBody>
      </p:sp>
      <p:sp>
        <p:nvSpPr>
          <p:cNvPr id="9" name="object 9"/>
          <p:cNvSpPr txBox="1"/>
          <p:nvPr/>
        </p:nvSpPr>
        <p:spPr>
          <a:xfrm>
            <a:off x="552132" y="8066016"/>
            <a:ext cx="4935855" cy="483466"/>
          </a:xfrm>
          <a:prstGeom prst="rect">
            <a:avLst/>
          </a:prstGeom>
        </p:spPr>
        <p:txBody>
          <a:bodyPr vert="horz" wrap="square" lIns="0" tIns="113030" rIns="0" bIns="0" rtlCol="0">
            <a:spAutoFit/>
          </a:bodyPr>
          <a:lstStyle/>
          <a:p>
            <a:pPr marL="12700">
              <a:lnSpc>
                <a:spcPct val="100000"/>
              </a:lnSpc>
              <a:spcBef>
                <a:spcPts val="890"/>
              </a:spcBef>
              <a:tabLst>
                <a:tab pos="469265" algn="l"/>
              </a:tabLst>
            </a:pPr>
            <a:r>
              <a:rPr sz="2400" b="1" spc="-25" dirty="0">
                <a:latin typeface="Trebuchet MS"/>
                <a:cs typeface="Trebuchet MS"/>
              </a:rPr>
              <a:t>2.</a:t>
            </a:r>
            <a:r>
              <a:rPr sz="2400" b="1" dirty="0">
                <a:latin typeface="Trebuchet MS"/>
                <a:cs typeface="Trebuchet MS"/>
              </a:rPr>
              <a:t>	</a:t>
            </a:r>
            <a:r>
              <a:rPr lang="en-US" sz="2000" b="1" spc="-25" dirty="0">
                <a:solidFill>
                  <a:srgbClr val="6F2F9F"/>
                </a:solidFill>
                <a:latin typeface="Trebuchet MS"/>
                <a:cs typeface="Trebuchet MS"/>
              </a:rPr>
              <a:t>Zero defect delivery</a:t>
            </a:r>
            <a:endParaRPr sz="2000" dirty="0">
              <a:latin typeface="Trebuchet MS"/>
              <a:cs typeface="Trebuchet MS"/>
            </a:endParaRPr>
          </a:p>
        </p:txBody>
      </p:sp>
      <p:sp>
        <p:nvSpPr>
          <p:cNvPr id="10" name="object 10"/>
          <p:cNvSpPr txBox="1"/>
          <p:nvPr/>
        </p:nvSpPr>
        <p:spPr>
          <a:xfrm>
            <a:off x="6360159" y="7150036"/>
            <a:ext cx="4968240" cy="894412"/>
          </a:xfrm>
          <a:prstGeom prst="rect">
            <a:avLst/>
          </a:prstGeom>
        </p:spPr>
        <p:txBody>
          <a:bodyPr vert="horz" wrap="square" lIns="0" tIns="27305" rIns="0" bIns="0" rtlCol="0">
            <a:spAutoFit/>
          </a:bodyPr>
          <a:lstStyle/>
          <a:p>
            <a:pPr marL="469900" marR="5080" indent="-457834">
              <a:lnSpc>
                <a:spcPts val="3600"/>
              </a:lnSpc>
              <a:spcBef>
                <a:spcPts val="215"/>
              </a:spcBef>
              <a:tabLst>
                <a:tab pos="469900" algn="l"/>
              </a:tabLst>
            </a:pPr>
            <a:r>
              <a:rPr sz="2400" b="1" spc="-25" dirty="0">
                <a:latin typeface="Trebuchet MS"/>
                <a:cs typeface="Trebuchet MS"/>
              </a:rPr>
              <a:t>1.</a:t>
            </a:r>
            <a:r>
              <a:rPr sz="2400" b="1" dirty="0">
                <a:latin typeface="Trebuchet MS"/>
                <a:cs typeface="Trebuchet MS"/>
              </a:rPr>
              <a:t>	</a:t>
            </a:r>
            <a:r>
              <a:rPr lang="en-US" sz="2000" b="1" spc="-30" dirty="0">
                <a:solidFill>
                  <a:srgbClr val="6F2F9F"/>
                </a:solidFill>
                <a:latin typeface="Trebuchet MS"/>
                <a:cs typeface="Trebuchet MS"/>
              </a:rPr>
              <a:t>Expanded functional landscape from Title to Curative and LOS</a:t>
            </a:r>
            <a:r>
              <a:rPr sz="2000" b="1" spc="-10" dirty="0">
                <a:solidFill>
                  <a:srgbClr val="6F2F9F"/>
                </a:solidFill>
                <a:latin typeface="Trebuchet MS"/>
                <a:cs typeface="Trebuchet MS"/>
              </a:rPr>
              <a:t>.</a:t>
            </a:r>
            <a:endParaRPr sz="2000" dirty="0">
              <a:latin typeface="Trebuchet MS"/>
              <a:cs typeface="Trebuchet MS"/>
            </a:endParaRPr>
          </a:p>
        </p:txBody>
      </p:sp>
      <p:sp>
        <p:nvSpPr>
          <p:cNvPr id="11" name="object 11"/>
          <p:cNvSpPr txBox="1"/>
          <p:nvPr/>
        </p:nvSpPr>
        <p:spPr>
          <a:xfrm>
            <a:off x="6360159" y="8522906"/>
            <a:ext cx="4902200" cy="444481"/>
          </a:xfrm>
          <a:prstGeom prst="rect">
            <a:avLst/>
          </a:prstGeom>
        </p:spPr>
        <p:txBody>
          <a:bodyPr vert="horz" wrap="square" lIns="0" tIns="27305" rIns="0" bIns="0" rtlCol="0">
            <a:spAutoFit/>
          </a:bodyPr>
          <a:lstStyle/>
          <a:p>
            <a:pPr marL="469900" marR="5080" indent="-457834">
              <a:lnSpc>
                <a:spcPts val="3600"/>
              </a:lnSpc>
              <a:spcBef>
                <a:spcPts val="215"/>
              </a:spcBef>
              <a:tabLst>
                <a:tab pos="469900" algn="l"/>
              </a:tabLst>
            </a:pPr>
            <a:r>
              <a:rPr sz="2400" b="1" spc="-25" dirty="0">
                <a:latin typeface="Trebuchet MS"/>
                <a:cs typeface="Trebuchet MS"/>
              </a:rPr>
              <a:t>2.</a:t>
            </a:r>
            <a:r>
              <a:rPr sz="2400" b="1" dirty="0">
                <a:latin typeface="Trebuchet MS"/>
                <a:cs typeface="Trebuchet MS"/>
              </a:rPr>
              <a:t>	</a:t>
            </a:r>
            <a:r>
              <a:rPr lang="en-US" sz="2000" b="1" spc="-30" dirty="0">
                <a:solidFill>
                  <a:srgbClr val="6F2F9F"/>
                </a:solidFill>
                <a:latin typeface="Trebuchet MS"/>
              </a:rPr>
              <a:t>Expanded Clientele base</a:t>
            </a:r>
            <a:endParaRPr sz="2000" b="1" spc="-30" dirty="0">
              <a:solidFill>
                <a:srgbClr val="6F2F9F"/>
              </a:solidFill>
              <a:latin typeface="Trebuchet MS"/>
            </a:endParaRPr>
          </a:p>
        </p:txBody>
      </p:sp>
      <p:sp>
        <p:nvSpPr>
          <p:cNvPr id="12" name="object 12"/>
          <p:cNvSpPr txBox="1"/>
          <p:nvPr/>
        </p:nvSpPr>
        <p:spPr>
          <a:xfrm>
            <a:off x="12306934" y="7150036"/>
            <a:ext cx="4189729" cy="444481"/>
          </a:xfrm>
          <a:prstGeom prst="rect">
            <a:avLst/>
          </a:prstGeom>
        </p:spPr>
        <p:txBody>
          <a:bodyPr vert="horz" wrap="square" lIns="0" tIns="27305" rIns="0" bIns="0" rtlCol="0">
            <a:spAutoFit/>
          </a:bodyPr>
          <a:lstStyle/>
          <a:p>
            <a:pPr marL="469900" marR="5080" indent="-457834">
              <a:lnSpc>
                <a:spcPts val="3600"/>
              </a:lnSpc>
              <a:spcBef>
                <a:spcPts val="215"/>
              </a:spcBef>
              <a:tabLst>
                <a:tab pos="469900" algn="l"/>
              </a:tabLst>
            </a:pPr>
            <a:r>
              <a:rPr sz="2400" b="1" spc="-25" dirty="0">
                <a:latin typeface="Trebuchet MS"/>
                <a:cs typeface="Trebuchet MS"/>
              </a:rPr>
              <a:t>1.</a:t>
            </a:r>
            <a:r>
              <a:rPr sz="2400" b="1" dirty="0">
                <a:latin typeface="Trebuchet MS"/>
                <a:cs typeface="Trebuchet MS"/>
              </a:rPr>
              <a:t>	</a:t>
            </a:r>
            <a:r>
              <a:rPr lang="en-IN" sz="2000" b="1" spc="50" dirty="0">
                <a:solidFill>
                  <a:srgbClr val="6F2F9F"/>
                </a:solidFill>
                <a:latin typeface="Trebuchet MS"/>
                <a:cs typeface="Trebuchet MS"/>
              </a:rPr>
              <a:t> AI</a:t>
            </a:r>
            <a:r>
              <a:rPr lang="en-IN" sz="2000" b="1" spc="-55" dirty="0">
                <a:solidFill>
                  <a:srgbClr val="6F2F9F"/>
                </a:solidFill>
                <a:latin typeface="Trebuchet MS"/>
                <a:cs typeface="Trebuchet MS"/>
              </a:rPr>
              <a:t> </a:t>
            </a:r>
            <a:r>
              <a:rPr lang="en-IN" sz="2000" b="1" spc="-45" dirty="0">
                <a:solidFill>
                  <a:srgbClr val="6F2F9F"/>
                </a:solidFill>
                <a:latin typeface="Trebuchet MS"/>
                <a:cs typeface="Trebuchet MS"/>
              </a:rPr>
              <a:t>Governance</a:t>
            </a:r>
            <a:r>
              <a:rPr lang="en-IN" sz="2000" b="1" spc="-105" dirty="0">
                <a:solidFill>
                  <a:srgbClr val="6F2F9F"/>
                </a:solidFill>
                <a:latin typeface="Trebuchet MS"/>
                <a:cs typeface="Trebuchet MS"/>
              </a:rPr>
              <a:t> </a:t>
            </a:r>
            <a:r>
              <a:rPr lang="en-IN" sz="2000" b="1" spc="-40" dirty="0">
                <a:solidFill>
                  <a:srgbClr val="6F2F9F"/>
                </a:solidFill>
                <a:latin typeface="Trebuchet MS"/>
                <a:cs typeface="Trebuchet MS"/>
              </a:rPr>
              <a:t>Platform</a:t>
            </a:r>
            <a:endParaRPr sz="2000" dirty="0">
              <a:latin typeface="Trebuchet MS"/>
              <a:cs typeface="Trebuchet MS"/>
            </a:endParaRPr>
          </a:p>
        </p:txBody>
      </p:sp>
      <p:sp>
        <p:nvSpPr>
          <p:cNvPr id="13" name="object 13"/>
          <p:cNvSpPr txBox="1"/>
          <p:nvPr/>
        </p:nvSpPr>
        <p:spPr>
          <a:xfrm>
            <a:off x="12306934" y="7734300"/>
            <a:ext cx="5075555" cy="894412"/>
          </a:xfrm>
          <a:prstGeom prst="rect">
            <a:avLst/>
          </a:prstGeom>
        </p:spPr>
        <p:txBody>
          <a:bodyPr vert="horz" wrap="square" lIns="0" tIns="27305" rIns="0" bIns="0" rtlCol="0">
            <a:spAutoFit/>
          </a:bodyPr>
          <a:lstStyle/>
          <a:p>
            <a:pPr marL="469900" marR="5080" indent="-457834">
              <a:lnSpc>
                <a:spcPts val="3600"/>
              </a:lnSpc>
              <a:spcBef>
                <a:spcPts val="215"/>
              </a:spcBef>
              <a:tabLst>
                <a:tab pos="469900" algn="l"/>
              </a:tabLst>
            </a:pPr>
            <a:r>
              <a:rPr sz="2400" b="1" spc="-25" dirty="0">
                <a:latin typeface="Trebuchet MS"/>
                <a:cs typeface="Trebuchet MS"/>
              </a:rPr>
              <a:t>2.</a:t>
            </a:r>
            <a:r>
              <a:rPr sz="2400" b="1" dirty="0">
                <a:latin typeface="Trebuchet MS"/>
                <a:cs typeface="Trebuchet MS"/>
              </a:rPr>
              <a:t>	</a:t>
            </a:r>
            <a:r>
              <a:rPr lang="en-US" sz="2000" b="1" dirty="0">
                <a:solidFill>
                  <a:srgbClr val="6F2F9F"/>
                </a:solidFill>
                <a:latin typeface="Trebuchet MS"/>
                <a:cs typeface="Trebuchet MS"/>
              </a:rPr>
              <a:t>Scaled Volumes, processing 3000+ orders</a:t>
            </a:r>
            <a:endParaRPr sz="2000" dirty="0">
              <a:latin typeface="Trebuchet MS"/>
              <a:cs typeface="Trebuchet MS"/>
            </a:endParaRPr>
          </a:p>
        </p:txBody>
      </p:sp>
      <p:sp>
        <p:nvSpPr>
          <p:cNvPr id="14" name="object 14"/>
          <p:cNvSpPr/>
          <p:nvPr/>
        </p:nvSpPr>
        <p:spPr>
          <a:xfrm>
            <a:off x="0" y="9839325"/>
            <a:ext cx="18288000" cy="447675"/>
          </a:xfrm>
          <a:custGeom>
            <a:avLst/>
            <a:gdLst/>
            <a:ahLst/>
            <a:cxnLst/>
            <a:rect l="l" t="t" r="r" b="b"/>
            <a:pathLst>
              <a:path w="18288000" h="447675">
                <a:moveTo>
                  <a:pt x="18288000" y="0"/>
                </a:moveTo>
                <a:lnTo>
                  <a:pt x="0" y="0"/>
                </a:lnTo>
                <a:lnTo>
                  <a:pt x="0" y="447675"/>
                </a:lnTo>
                <a:lnTo>
                  <a:pt x="18288000" y="447675"/>
                </a:lnTo>
                <a:lnTo>
                  <a:pt x="18288000" y="0"/>
                </a:lnTo>
                <a:close/>
              </a:path>
            </a:pathLst>
          </a:custGeom>
          <a:solidFill>
            <a:schemeClr val="accent1">
              <a:lumMod val="60000"/>
              <a:lumOff val="40000"/>
            </a:schemeClr>
          </a:solidFill>
        </p:spPr>
        <p:txBody>
          <a:bodyPr wrap="square" lIns="0" tIns="0" rIns="0" bIns="0" rtlCol="0"/>
          <a:lstStyle/>
          <a:p>
            <a:endParaRPr/>
          </a:p>
        </p:txBody>
      </p:sp>
      <p:sp>
        <p:nvSpPr>
          <p:cNvPr id="16" name="object 9">
            <a:extLst>
              <a:ext uri="{FF2B5EF4-FFF2-40B4-BE49-F238E27FC236}">
                <a16:creationId xmlns:a16="http://schemas.microsoft.com/office/drawing/2014/main" id="{5FBBA114-EB23-5368-E957-488DD103D168}"/>
              </a:ext>
            </a:extLst>
          </p:cNvPr>
          <p:cNvSpPr txBox="1"/>
          <p:nvPr/>
        </p:nvSpPr>
        <p:spPr>
          <a:xfrm>
            <a:off x="550545" y="8622434"/>
            <a:ext cx="4935855" cy="483466"/>
          </a:xfrm>
          <a:prstGeom prst="rect">
            <a:avLst/>
          </a:prstGeom>
        </p:spPr>
        <p:txBody>
          <a:bodyPr vert="horz" wrap="square" lIns="0" tIns="113030" rIns="0" bIns="0" rtlCol="0">
            <a:spAutoFit/>
          </a:bodyPr>
          <a:lstStyle/>
          <a:p>
            <a:pPr marL="12700">
              <a:lnSpc>
                <a:spcPct val="100000"/>
              </a:lnSpc>
              <a:spcBef>
                <a:spcPts val="890"/>
              </a:spcBef>
              <a:tabLst>
                <a:tab pos="469265" algn="l"/>
              </a:tabLst>
            </a:pPr>
            <a:r>
              <a:rPr lang="en-US" sz="2400" b="1" spc="-25" dirty="0">
                <a:latin typeface="Trebuchet MS"/>
                <a:cs typeface="Trebuchet MS"/>
              </a:rPr>
              <a:t>3</a:t>
            </a:r>
            <a:r>
              <a:rPr sz="2400" b="1" spc="-25" dirty="0">
                <a:latin typeface="Trebuchet MS"/>
                <a:cs typeface="Trebuchet MS"/>
              </a:rPr>
              <a:t>.</a:t>
            </a:r>
            <a:r>
              <a:rPr sz="2400" b="1" dirty="0">
                <a:latin typeface="Trebuchet MS"/>
                <a:cs typeface="Trebuchet MS"/>
              </a:rPr>
              <a:t>	</a:t>
            </a:r>
            <a:r>
              <a:rPr lang="en-US" sz="2000" b="1" spc="-25" dirty="0">
                <a:solidFill>
                  <a:srgbClr val="6F2F9F"/>
                </a:solidFill>
                <a:latin typeface="Trebuchet MS"/>
                <a:cs typeface="Trebuchet MS"/>
              </a:rPr>
              <a:t>Reputed law firms as clients </a:t>
            </a:r>
            <a:endParaRPr sz="2000" b="1" spc="-25" dirty="0">
              <a:solidFill>
                <a:srgbClr val="6F2F9F"/>
              </a:solidFill>
              <a:latin typeface="Trebuchet MS"/>
            </a:endParaRPr>
          </a:p>
        </p:txBody>
      </p:sp>
      <p:sp>
        <p:nvSpPr>
          <p:cNvPr id="19" name="object 12">
            <a:extLst>
              <a:ext uri="{FF2B5EF4-FFF2-40B4-BE49-F238E27FC236}">
                <a16:creationId xmlns:a16="http://schemas.microsoft.com/office/drawing/2014/main" id="{3E8D4AB0-A63C-252C-E3A3-4F54E3C80723}"/>
              </a:ext>
            </a:extLst>
          </p:cNvPr>
          <p:cNvSpPr txBox="1"/>
          <p:nvPr/>
        </p:nvSpPr>
        <p:spPr>
          <a:xfrm>
            <a:off x="12344400" y="8737619"/>
            <a:ext cx="4902200" cy="444481"/>
          </a:xfrm>
          <a:prstGeom prst="rect">
            <a:avLst/>
          </a:prstGeom>
        </p:spPr>
        <p:txBody>
          <a:bodyPr vert="horz" wrap="square" lIns="0" tIns="27305" rIns="0" bIns="0" rtlCol="0">
            <a:spAutoFit/>
          </a:bodyPr>
          <a:lstStyle/>
          <a:p>
            <a:pPr marL="469900" marR="5080" indent="-457834">
              <a:lnSpc>
                <a:spcPts val="3600"/>
              </a:lnSpc>
              <a:spcBef>
                <a:spcPts val="215"/>
              </a:spcBef>
              <a:tabLst>
                <a:tab pos="469900" algn="l"/>
              </a:tabLst>
            </a:pPr>
            <a:r>
              <a:rPr lang="en-US" sz="2400" b="1" spc="-25" dirty="0">
                <a:latin typeface="Trebuchet MS"/>
                <a:cs typeface="Trebuchet MS"/>
              </a:rPr>
              <a:t>3</a:t>
            </a:r>
            <a:r>
              <a:rPr sz="2400" b="1" spc="-25" dirty="0">
                <a:latin typeface="Trebuchet MS"/>
                <a:cs typeface="Trebuchet MS"/>
              </a:rPr>
              <a:t>.</a:t>
            </a:r>
            <a:r>
              <a:rPr sz="2400" b="1" dirty="0">
                <a:latin typeface="Trebuchet MS"/>
                <a:cs typeface="Trebuchet MS"/>
              </a:rPr>
              <a:t>	</a:t>
            </a:r>
            <a:r>
              <a:rPr lang="en-US" sz="2000" b="1" spc="-30" dirty="0">
                <a:solidFill>
                  <a:srgbClr val="6F2F9F"/>
                </a:solidFill>
                <a:latin typeface="Trebuchet MS"/>
                <a:cs typeface="Trebuchet MS"/>
              </a:rPr>
              <a:t> AI based order management solution</a:t>
            </a:r>
            <a:endParaRPr sz="2000" dirty="0">
              <a:latin typeface="Trebuchet MS"/>
              <a:cs typeface="Trebuchet MS"/>
            </a:endParaRPr>
          </a:p>
        </p:txBody>
      </p:sp>
      <p:pic>
        <p:nvPicPr>
          <p:cNvPr id="3074" name="Picture 2" descr="Free Business Growth Visualized Image ...">
            <a:extLst>
              <a:ext uri="{FF2B5EF4-FFF2-40B4-BE49-F238E27FC236}">
                <a16:creationId xmlns:a16="http://schemas.microsoft.com/office/drawing/2014/main" id="{9AFFA62E-647D-F881-E6C5-18444A3DB7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45" y="3416661"/>
            <a:ext cx="5493907" cy="3412763"/>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43B4E92B-3873-2DEE-A282-17C4ABDDF957}"/>
              </a:ext>
            </a:extLst>
          </p:cNvPr>
          <p:cNvGrpSpPr/>
          <p:nvPr/>
        </p:nvGrpSpPr>
        <p:grpSpPr>
          <a:xfrm>
            <a:off x="12220575" y="3324225"/>
            <a:ext cx="5667375" cy="3505200"/>
            <a:chOff x="12220575" y="3324225"/>
            <a:chExt cx="5667375" cy="3505200"/>
          </a:xfrm>
        </p:grpSpPr>
        <p:pic>
          <p:nvPicPr>
            <p:cNvPr id="6" name="object 6"/>
            <p:cNvPicPr/>
            <p:nvPr/>
          </p:nvPicPr>
          <p:blipFill>
            <a:blip r:embed="rId4" cstate="print"/>
            <a:stretch>
              <a:fillRect/>
            </a:stretch>
          </p:blipFill>
          <p:spPr>
            <a:xfrm>
              <a:off x="12220575" y="3324225"/>
              <a:ext cx="5667375" cy="3505200"/>
            </a:xfrm>
            <a:prstGeom prst="rect">
              <a:avLst/>
            </a:prstGeom>
          </p:spPr>
        </p:pic>
        <p:sp>
          <p:nvSpPr>
            <p:cNvPr id="21" name="TextBox 20">
              <a:extLst>
                <a:ext uri="{FF2B5EF4-FFF2-40B4-BE49-F238E27FC236}">
                  <a16:creationId xmlns:a16="http://schemas.microsoft.com/office/drawing/2014/main" id="{833765D6-5B41-70C0-BAFE-B1BAFC2010CC}"/>
                </a:ext>
              </a:extLst>
            </p:cNvPr>
            <p:cNvSpPr txBox="1"/>
            <p:nvPr/>
          </p:nvSpPr>
          <p:spPr>
            <a:xfrm>
              <a:off x="12725400" y="4457700"/>
              <a:ext cx="1676400" cy="81661"/>
            </a:xfrm>
            <a:prstGeom prst="rect">
              <a:avLst/>
            </a:prstGeom>
            <a:solidFill>
              <a:schemeClr val="tx1"/>
            </a:solidFill>
          </p:spPr>
          <p:txBody>
            <a:bodyPr wrap="square" rtlCol="0">
              <a:spAutoFit/>
            </a:bodyPr>
            <a:lstStyle/>
            <a:p>
              <a:endParaRPr lang="en-IN" dirty="0"/>
            </a:p>
          </p:txBody>
        </p:sp>
      </p:grpSp>
      <p:sp>
        <p:nvSpPr>
          <p:cNvPr id="22" name="TextBox 21">
            <a:extLst>
              <a:ext uri="{FF2B5EF4-FFF2-40B4-BE49-F238E27FC236}">
                <a16:creationId xmlns:a16="http://schemas.microsoft.com/office/drawing/2014/main" id="{D002615A-80FC-D50C-0EB6-D2A918E37741}"/>
              </a:ext>
            </a:extLst>
          </p:cNvPr>
          <p:cNvSpPr txBox="1"/>
          <p:nvPr/>
        </p:nvSpPr>
        <p:spPr>
          <a:xfrm>
            <a:off x="838200" y="3848100"/>
            <a:ext cx="1524000" cy="646331"/>
          </a:xfrm>
          <a:prstGeom prst="rect">
            <a:avLst/>
          </a:prstGeom>
          <a:noFill/>
        </p:spPr>
        <p:txBody>
          <a:bodyPr wrap="square" rtlCol="0">
            <a:spAutoFit/>
          </a:bodyPr>
          <a:lstStyle/>
          <a:p>
            <a:r>
              <a:rPr lang="en-US" dirty="0"/>
              <a:t>YEAR 1</a:t>
            </a:r>
          </a:p>
          <a:p>
            <a:r>
              <a:rPr lang="en-US" dirty="0"/>
              <a:t>INCEPTION</a:t>
            </a:r>
            <a:endParaRPr lang="en-IN" dirty="0"/>
          </a:p>
        </p:txBody>
      </p:sp>
      <p:sp>
        <p:nvSpPr>
          <p:cNvPr id="23" name="TextBox 22">
            <a:extLst>
              <a:ext uri="{FF2B5EF4-FFF2-40B4-BE49-F238E27FC236}">
                <a16:creationId xmlns:a16="http://schemas.microsoft.com/office/drawing/2014/main" id="{55C333B8-2967-7418-2DF1-0A4FCD375A10}"/>
              </a:ext>
            </a:extLst>
          </p:cNvPr>
          <p:cNvSpPr txBox="1"/>
          <p:nvPr/>
        </p:nvSpPr>
        <p:spPr>
          <a:xfrm>
            <a:off x="6629400" y="3848100"/>
            <a:ext cx="1524000" cy="646331"/>
          </a:xfrm>
          <a:prstGeom prst="rect">
            <a:avLst/>
          </a:prstGeom>
          <a:noFill/>
        </p:spPr>
        <p:txBody>
          <a:bodyPr wrap="square" rtlCol="0">
            <a:spAutoFit/>
          </a:bodyPr>
          <a:lstStyle/>
          <a:p>
            <a:r>
              <a:rPr lang="en-US" dirty="0"/>
              <a:t>YEAR 2</a:t>
            </a:r>
          </a:p>
          <a:p>
            <a:r>
              <a:rPr lang="en-IN" dirty="0"/>
              <a:t>EXPANSION</a:t>
            </a:r>
          </a:p>
        </p:txBody>
      </p:sp>
      <p:pic>
        <p:nvPicPr>
          <p:cNvPr id="20" name="Picture 19">
            <a:extLst>
              <a:ext uri="{FF2B5EF4-FFF2-40B4-BE49-F238E27FC236}">
                <a16:creationId xmlns:a16="http://schemas.microsoft.com/office/drawing/2014/main" id="{83C079CD-3160-B732-1CA1-F7334FBFCE46}"/>
              </a:ext>
            </a:extLst>
          </p:cNvPr>
          <p:cNvPicPr>
            <a:picLocks noChangeAspect="1"/>
          </p:cNvPicPr>
          <p:nvPr/>
        </p:nvPicPr>
        <p:blipFill>
          <a:blip r:embed="rId5"/>
          <a:stretch>
            <a:fillRect/>
          </a:stretch>
        </p:blipFill>
        <p:spPr>
          <a:xfrm>
            <a:off x="14777006" y="29780"/>
            <a:ext cx="3510994" cy="244672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55709</TotalTime>
  <Words>2705</Words>
  <Application>Microsoft Office PowerPoint</Application>
  <PresentationFormat>Custom</PresentationFormat>
  <Paragraphs>358</Paragraphs>
  <Slides>22</Slides>
  <Notes>4</Notes>
  <HiddenSlides>1</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22</vt:i4>
      </vt:variant>
    </vt:vector>
  </HeadingPairs>
  <TitlesOfParts>
    <vt:vector size="39" baseType="lpstr">
      <vt:lpstr>Arial</vt:lpstr>
      <vt:lpstr>Arial Black</vt:lpstr>
      <vt:lpstr>Calibri</vt:lpstr>
      <vt:lpstr>Calibri Light</vt:lpstr>
      <vt:lpstr>GT America Lt</vt:lpstr>
      <vt:lpstr>Inter</vt:lpstr>
      <vt:lpstr>Montserrat Bold</vt:lpstr>
      <vt:lpstr>Proto Grotesk Light</vt:lpstr>
      <vt:lpstr>Segoe UI Emoji</vt:lpstr>
      <vt:lpstr>Source Sans 3</vt:lpstr>
      <vt:lpstr>Symbol</vt:lpstr>
      <vt:lpstr>Times New Roman</vt:lpstr>
      <vt:lpstr>Tomorrow</vt:lpstr>
      <vt:lpstr>Tomorrow Semi Bold</vt:lpstr>
      <vt:lpstr>Trebuchet MS</vt:lpstr>
      <vt:lpstr>Office Theme</vt:lpstr>
      <vt:lpstr>1_Office Theme</vt:lpstr>
      <vt:lpstr>PowerPoint Presentation</vt:lpstr>
      <vt:lpstr>Vision</vt:lpstr>
      <vt:lpstr>Our Mortgage Functional Capabilities</vt:lpstr>
      <vt:lpstr>Our Blueprint of Technology Excellence</vt:lpstr>
      <vt:lpstr>AI &amp; Automation: Eliminating Manual Bottlenecks </vt:lpstr>
      <vt:lpstr>Swajay’s Approach: Accelerators + Squads</vt:lpstr>
      <vt:lpstr>Mortgage Title Automation Platform – End-to-End Architecture</vt:lpstr>
      <vt:lpstr>Outcomes &amp; Plan (POC → MVP)</vt:lpstr>
      <vt:lpstr>Proof points Experiencing Customer Pull in the Market</vt:lpstr>
      <vt:lpstr>A Revolutionary Approach – What Happens Next</vt:lpstr>
      <vt:lpstr>We’re Ready to Scale.</vt:lpstr>
      <vt:lpstr>Our Sample Clients</vt:lpstr>
      <vt:lpstr>PowerPoint Presentation</vt:lpstr>
      <vt:lpstr>PowerPoint Presentation</vt:lpstr>
      <vt:lpstr>PowerPoint Presentation</vt:lpstr>
      <vt:lpstr>PowerPoint Presentation</vt:lpstr>
      <vt:lpstr>PowerPoint Presentation</vt:lpstr>
      <vt:lpstr>THANK YOU</vt:lpstr>
      <vt:lpstr>Our Logos</vt:lpstr>
      <vt:lpstr>Our Blueprint of Technology Excellence</vt:lpstr>
      <vt:lpstr>Swajay’s Approach: Accelerators + Squads</vt:lpstr>
      <vt:lpstr>Our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Nagaraj</dc:creator>
  <cp:lastModifiedBy>Nagaraj Srinivasamurthy</cp:lastModifiedBy>
  <cp:revision>26</cp:revision>
  <dcterms:created xsi:type="dcterms:W3CDTF">2025-10-08T09:12:29Z</dcterms:created>
  <dcterms:modified xsi:type="dcterms:W3CDTF">2026-01-10T07:21:50Z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2025-10-06T00:00:00Z</vt:filetime>
  </property>
  <property fmtid="{D5CDD505-2E9C-101B-9397-08002B2CF9AE}" pid="3" name="LastSaved">
    <vt:filetime>2025-10-08T00:00:00Z</vt:filetime>
  </property>
</Properties>
</file>